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</p:sldMasterIdLst>
  <p:notesMasterIdLst>
    <p:notesMasterId r:id="rId24"/>
  </p:notesMasterIdLst>
  <p:sldIdLst>
    <p:sldId id="27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9" r:id="rId13"/>
    <p:sldId id="27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7" r:id="rId23"/>
  </p:sldIdLst>
  <p:sldSz cx="12192000" cy="6858000"/>
  <p:notesSz cx="6810375" cy="99425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1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2AFB4-D86B-4783-BDCB-DD490A044A0D}" type="datetimeFigureOut">
              <a:rPr lang="ko-KR" altLang="en-US" smtClean="0"/>
              <a:t>2023-06-28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6E558-EA0F-48B5-80C2-FD7E59BB3B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8085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6E558-EA0F-48B5-80C2-FD7E59BB3BE0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67329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E5434-1412-472C-A457-633C795DBAA1}" type="slidenum">
              <a:rPr lang="ko-KR" altLang="en-US" smtClean="0">
                <a:solidFill>
                  <a:prstClr val="black"/>
                </a:solidFill>
              </a:rPr>
              <a:pPr/>
              <a:t>16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132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E5434-1412-472C-A457-633C795DBAA1}" type="slidenum">
              <a:rPr lang="ko-KR" altLang="en-US" smtClean="0">
                <a:solidFill>
                  <a:prstClr val="black"/>
                </a:solidFill>
              </a:rPr>
              <a:pPr/>
              <a:t>17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6552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E5434-1412-472C-A457-633C795DBAA1}" type="slidenum">
              <a:rPr lang="ko-KR" altLang="en-US" smtClean="0">
                <a:solidFill>
                  <a:prstClr val="black"/>
                </a:solidFill>
              </a:rPr>
              <a:pPr/>
              <a:t>19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6116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E5434-1412-472C-A457-633C795DBAA1}" type="slidenum">
              <a:rPr lang="ko-KR" altLang="en-US" smtClean="0">
                <a:solidFill>
                  <a:prstClr val="black"/>
                </a:solidFill>
              </a:rPr>
              <a:pPr/>
              <a:t>20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599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E5434-1412-472C-A457-633C795DBAA1}" type="slidenum">
              <a:rPr lang="ko-KR" altLang="en-US" smtClean="0">
                <a:solidFill>
                  <a:prstClr val="black"/>
                </a:solidFill>
              </a:rPr>
              <a:pPr/>
              <a:t>2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104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altLang="ko-KR" spc="-100" dirty="0">
              <a:ln>
                <a:solidFill>
                  <a:schemeClr val="tx1">
                    <a:lumMod val="50000"/>
                    <a:lumOff val="50000"/>
                    <a:alpha val="20000"/>
                  </a:schemeClr>
                </a:solidFill>
              </a:ln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  <a:p>
            <a:pPr algn="ctr"/>
            <a:r>
              <a:rPr lang="ko-KR" altLang="en-US" sz="1200" u="sng" dirty="0">
                <a:solidFill>
                  <a:schemeClr val="accent6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대물배상은 </a:t>
            </a:r>
            <a:r>
              <a:rPr lang="en-US" altLang="ko-KR" sz="1200" u="sng" dirty="0">
                <a:solidFill>
                  <a:schemeClr val="accent6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5</a:t>
            </a:r>
            <a:r>
              <a:rPr lang="ko-KR" altLang="en-US" sz="1200" u="sng" dirty="0">
                <a:solidFill>
                  <a:schemeClr val="accent6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개군 피보험자가 존재한다</a:t>
            </a:r>
            <a:r>
              <a:rPr lang="en-US" altLang="ko-KR" sz="1200" u="sng" dirty="0">
                <a:solidFill>
                  <a:schemeClr val="accent6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.</a:t>
            </a:r>
            <a:r>
              <a:rPr lang="en-US" altLang="ko-KR" sz="1100" dirty="0">
                <a:solidFill>
                  <a:schemeClr val="accent6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 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E5434-1412-472C-A457-633C795DBAA1}" type="slidenum">
              <a:rPr lang="ko-KR" altLang="en-US" smtClean="0">
                <a:solidFill>
                  <a:prstClr val="black"/>
                </a:solidFill>
              </a:rPr>
              <a:pPr/>
              <a:t>5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440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E5434-1412-472C-A457-633C795DBAA1}" type="slidenum">
              <a:rPr lang="ko-KR" altLang="en-US" smtClean="0">
                <a:solidFill>
                  <a:prstClr val="black"/>
                </a:solidFill>
              </a:rPr>
              <a:pPr/>
              <a:t>7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468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E5434-1412-472C-A457-633C795DBAA1}" type="slidenum">
              <a:rPr lang="ko-KR" altLang="en-US" smtClean="0">
                <a:solidFill>
                  <a:prstClr val="black"/>
                </a:solidFill>
              </a:rPr>
              <a:pPr/>
              <a:t>8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188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E5434-1412-472C-A457-633C795DBAA1}" type="slidenum">
              <a:rPr lang="ko-KR" altLang="en-US" smtClean="0">
                <a:solidFill>
                  <a:prstClr val="black"/>
                </a:solidFill>
              </a:rPr>
              <a:pPr/>
              <a:t>10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194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E5434-1412-472C-A457-633C795DBAA1}" type="slidenum">
              <a:rPr lang="ko-KR" altLang="en-US" smtClean="0">
                <a:solidFill>
                  <a:prstClr val="black"/>
                </a:solidFill>
              </a:rPr>
              <a:pPr/>
              <a:t>11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428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E5434-1412-472C-A457-633C795DBAA1}" type="slidenum">
              <a:rPr lang="ko-KR" altLang="en-US" smtClean="0">
                <a:solidFill>
                  <a:prstClr val="black"/>
                </a:solidFill>
              </a:rPr>
              <a:pPr/>
              <a:t>12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876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E5434-1412-472C-A457-633C795DBAA1}" type="slidenum">
              <a:rPr lang="ko-KR" altLang="en-US" smtClean="0">
                <a:solidFill>
                  <a:prstClr val="black"/>
                </a:solidFill>
              </a:rPr>
              <a:pPr/>
              <a:t>14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814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98" b="16887"/>
          <a:stretch/>
        </p:blipFill>
        <p:spPr>
          <a:xfrm>
            <a:off x="9132942" y="287829"/>
            <a:ext cx="2938272" cy="477795"/>
          </a:xfrm>
          <a:prstGeom prst="rect">
            <a:avLst/>
          </a:prstGeom>
        </p:spPr>
      </p:pic>
      <p:grpSp>
        <p:nvGrpSpPr>
          <p:cNvPr id="3" name="그룹 2"/>
          <p:cNvGrpSpPr/>
          <p:nvPr userDrawn="1"/>
        </p:nvGrpSpPr>
        <p:grpSpPr>
          <a:xfrm>
            <a:off x="0" y="709126"/>
            <a:ext cx="12190445" cy="373739"/>
            <a:chOff x="0" y="709126"/>
            <a:chExt cx="12190445" cy="373739"/>
          </a:xfrm>
        </p:grpSpPr>
        <p:pic>
          <p:nvPicPr>
            <p:cNvPr id="4" name="그림 3"/>
            <p:cNvPicPr>
              <a:picLocks noChangeAspect="1"/>
            </p:cNvPicPr>
            <p:nvPr userDrawn="1"/>
          </p:nvPicPr>
          <p:blipFill rotWithShape="1">
            <a:blip r:embed="rId3"/>
            <a:srcRect t="-41341" r="18222" b="-1827"/>
            <a:stretch/>
          </p:blipFill>
          <p:spPr>
            <a:xfrm>
              <a:off x="0" y="709126"/>
              <a:ext cx="10702212" cy="354563"/>
            </a:xfrm>
            <a:prstGeom prst="rect">
              <a:avLst/>
            </a:prstGeom>
          </p:spPr>
        </p:pic>
        <p:pic>
          <p:nvPicPr>
            <p:cNvPr id="5" name="그림 4"/>
            <p:cNvPicPr>
              <a:picLocks noChangeAspect="1"/>
            </p:cNvPicPr>
            <p:nvPr userDrawn="1"/>
          </p:nvPicPr>
          <p:blipFill rotWithShape="1">
            <a:blip r:embed="rId3"/>
            <a:srcRect l="53687" t="-18734" r="23569" b="-9363"/>
            <a:stretch/>
          </p:blipFill>
          <p:spPr>
            <a:xfrm>
              <a:off x="9213979" y="765624"/>
              <a:ext cx="2976466" cy="3172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00906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4240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2425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87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680690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r="6296"/>
          <a:stretch/>
        </p:blipFill>
        <p:spPr>
          <a:xfrm>
            <a:off x="0" y="2730462"/>
            <a:ext cx="12192000" cy="781050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98" b="16887"/>
          <a:stretch/>
        </p:blipFill>
        <p:spPr>
          <a:xfrm>
            <a:off x="8912906" y="6146105"/>
            <a:ext cx="2938272" cy="477795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839757" y="1578516"/>
            <a:ext cx="5885239" cy="472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Hyundai </a:t>
            </a:r>
            <a:r>
              <a:rPr lang="en-US" altLang="ko-KR" sz="2000" b="1" dirty="0" err="1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Hicar</a:t>
            </a:r>
            <a:r>
              <a:rPr lang="en-US" altLang="ko-KR" sz="20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Claims Service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839757" y="3379807"/>
            <a:ext cx="1464907" cy="486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600" b="1" dirty="0" smtClean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June 2023</a:t>
            </a:r>
            <a:endParaRPr lang="ko-KR" altLang="en-US" sz="1600" b="1" dirty="0">
              <a:solidFill>
                <a:schemeClr val="bg1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pSp>
        <p:nvGrpSpPr>
          <p:cNvPr id="10" name="그룹 1004"/>
          <p:cNvGrpSpPr/>
          <p:nvPr/>
        </p:nvGrpSpPr>
        <p:grpSpPr>
          <a:xfrm>
            <a:off x="3089622" y="2702999"/>
            <a:ext cx="1604355" cy="246857"/>
            <a:chOff x="2198205" y="4156565"/>
            <a:chExt cx="2243094" cy="288771"/>
          </a:xfrm>
        </p:grpSpPr>
        <p:pic>
          <p:nvPicPr>
            <p:cNvPr id="11" name="Object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8205" y="4156565"/>
              <a:ext cx="2243094" cy="288771"/>
            </a:xfrm>
            <a:prstGeom prst="rect">
              <a:avLst/>
            </a:prstGeom>
          </p:spPr>
        </p:pic>
      </p:grpSp>
      <p:sp>
        <p:nvSpPr>
          <p:cNvPr id="20" name="직사각형 19"/>
          <p:cNvSpPr/>
          <p:nvPr/>
        </p:nvSpPr>
        <p:spPr>
          <a:xfrm>
            <a:off x="1177748" y="1988422"/>
            <a:ext cx="6652841" cy="6979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「</a:t>
            </a:r>
            <a:r>
              <a:rPr lang="ko-KR" altLang="en-US" sz="3200" b="1" kern="0" spc="-171" dirty="0" smtClean="0">
                <a:solidFill>
                  <a:srgbClr val="2FA599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안전한</a:t>
            </a:r>
            <a:r>
              <a:rPr lang="en-US" altLang="ko-KR" sz="3200" b="1" kern="0" spc="-171" dirty="0" smtClean="0">
                <a:solidFill>
                  <a:srgbClr val="1C2F69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Gmarket Sans Bold" pitchFamily="34" charset="0"/>
              </a:rPr>
              <a:t> </a:t>
            </a:r>
            <a:r>
              <a:rPr lang="ko-KR" altLang="en-US" sz="3200" b="1" kern="0" spc="-171" dirty="0" smtClean="0">
                <a:solidFill>
                  <a:srgbClr val="1C2F69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Gmarket Sans Bold" pitchFamily="34" charset="0"/>
              </a:rPr>
              <a:t>업무 환경 구축</a:t>
            </a:r>
            <a:r>
              <a:rPr lang="ko-KR" altLang="en-US" sz="32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」</a:t>
            </a:r>
            <a:endParaRPr lang="ko-KR" altLang="en-US" sz="3200" b="1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pSp>
        <p:nvGrpSpPr>
          <p:cNvPr id="26" name="그룹 25"/>
          <p:cNvGrpSpPr/>
          <p:nvPr/>
        </p:nvGrpSpPr>
        <p:grpSpPr>
          <a:xfrm>
            <a:off x="5120639" y="2549746"/>
            <a:ext cx="3047940" cy="400110"/>
            <a:chOff x="9963778" y="3155453"/>
            <a:chExt cx="3047940" cy="400110"/>
          </a:xfrm>
        </p:grpSpPr>
        <p:sp>
          <p:nvSpPr>
            <p:cNvPr id="15" name="Object 10"/>
            <p:cNvSpPr txBox="1"/>
            <p:nvPr/>
          </p:nvSpPr>
          <p:spPr>
            <a:xfrm>
              <a:off x="10251777" y="3155453"/>
              <a:ext cx="2759941" cy="40011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ko-KR" altLang="en-US" sz="2000" b="1" dirty="0">
                  <a:solidFill>
                    <a:schemeClr val="accent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중대재해처벌법</a:t>
              </a:r>
              <a:endParaRPr lang="en-US" sz="2000" b="1" dirty="0">
                <a:solidFill>
                  <a:schemeClr val="accent2">
                    <a:lumMod val="75000"/>
                  </a:schemeClr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</p:txBody>
        </p:sp>
        <p:grpSp>
          <p:nvGrpSpPr>
            <p:cNvPr id="22" name="그룹 21"/>
            <p:cNvGrpSpPr>
              <a:grpSpLocks noChangeAspect="1"/>
            </p:cNvGrpSpPr>
            <p:nvPr/>
          </p:nvGrpSpPr>
          <p:grpSpPr>
            <a:xfrm>
              <a:off x="9963778" y="3245538"/>
              <a:ext cx="288000" cy="288000"/>
              <a:chOff x="7536161" y="5292806"/>
              <a:chExt cx="493199" cy="493199"/>
            </a:xfrm>
          </p:grpSpPr>
          <p:grpSp>
            <p:nvGrpSpPr>
              <p:cNvPr id="23" name="그룹 1001"/>
              <p:cNvGrpSpPr/>
              <p:nvPr/>
            </p:nvGrpSpPr>
            <p:grpSpPr>
              <a:xfrm>
                <a:off x="7536161" y="5292806"/>
                <a:ext cx="493199" cy="493199"/>
                <a:chOff x="7094895" y="5961689"/>
                <a:chExt cx="576940" cy="576940"/>
              </a:xfrm>
            </p:grpSpPr>
            <p:pic>
              <p:nvPicPr>
                <p:cNvPr id="25" name="Object 2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094895" y="5961689"/>
                  <a:ext cx="576940" cy="576940"/>
                </a:xfrm>
                <a:prstGeom prst="rect">
                  <a:avLst/>
                </a:prstGeom>
              </p:spPr>
            </p:pic>
          </p:grpSp>
          <p:pic>
            <p:nvPicPr>
              <p:cNvPr id="24" name="Object 11"/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7646292" y="5383012"/>
                <a:ext cx="285830" cy="30258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15248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직사각형 42"/>
          <p:cNvSpPr/>
          <p:nvPr/>
        </p:nvSpPr>
        <p:spPr>
          <a:xfrm>
            <a:off x="2835901" y="2127298"/>
            <a:ext cx="7023981" cy="83099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1600" spc="-100" dirty="0" err="1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중대재해로</a:t>
            </a:r>
            <a:r>
              <a:rPr lang="ko-KR" altLang="en-US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 인한 사망자 발생 시 사업주 또는 경영 책임자 등에게 </a:t>
            </a:r>
            <a:r>
              <a:rPr lang="en-US" altLang="ko-KR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1</a:t>
            </a:r>
            <a:r>
              <a:rPr lang="ko-KR" altLang="en-US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년 이상 징역 </a:t>
            </a:r>
            <a:endParaRPr lang="en-US" altLang="ko-KR" sz="16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  <a:p>
            <a:pPr algn="just">
              <a:lnSpc>
                <a:spcPct val="150000"/>
              </a:lnSpc>
            </a:pPr>
            <a:r>
              <a:rPr lang="ko-KR" altLang="en-US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또는 </a:t>
            </a:r>
            <a:r>
              <a:rPr lang="en-US" altLang="ko-KR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10</a:t>
            </a:r>
            <a:r>
              <a:rPr lang="ko-KR" altLang="en-US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억원 이하의 벌금이 부과되며 이 경우</a:t>
            </a:r>
            <a:r>
              <a:rPr lang="en-US" altLang="ko-KR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, </a:t>
            </a:r>
            <a:r>
              <a:rPr lang="ko-KR" altLang="en-US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징역과 벌금이 함께 부과될 수 있습니다</a:t>
            </a:r>
            <a:r>
              <a:rPr lang="en-US" altLang="ko-KR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.</a:t>
            </a:r>
            <a:endParaRPr lang="ko-KR" altLang="en-US" sz="16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2243571" y="4898480"/>
            <a:ext cx="7848600" cy="1050801"/>
            <a:chOff x="2423592" y="4898480"/>
            <a:chExt cx="7848600" cy="1050801"/>
          </a:xfrm>
        </p:grpSpPr>
        <p:sp>
          <p:nvSpPr>
            <p:cNvPr id="8" name="모서리가 둥근 직사각형 6">
              <a:extLst>
                <a:ext uri="{FF2B5EF4-FFF2-40B4-BE49-F238E27FC236}">
                  <a16:creationId xmlns:a16="http://schemas.microsoft.com/office/drawing/2014/main" id="{E65931CF-3693-B25E-E147-B0D18393779A}"/>
                </a:ext>
              </a:extLst>
            </p:cNvPr>
            <p:cNvSpPr/>
            <p:nvPr/>
          </p:nvSpPr>
          <p:spPr>
            <a:xfrm>
              <a:off x="2423592" y="4898480"/>
              <a:ext cx="7848600" cy="1050801"/>
            </a:xfrm>
            <a:prstGeom prst="roundRect">
              <a:avLst>
                <a:gd name="adj" fmla="val 7292"/>
              </a:avLst>
            </a:prstGeom>
            <a:solidFill>
              <a:schemeClr val="bg1">
                <a:lumMod val="95000"/>
              </a:schemeClr>
            </a:solidFill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endParaRPr lang="en-US" altLang="ko-KR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endParaRPr lang="en-US" altLang="ko-KR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endParaRPr lang="en-US" altLang="ko-KR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</p:txBody>
        </p:sp>
        <p:sp>
          <p:nvSpPr>
            <p:cNvPr id="10" name="모서리가 둥근 직사각형 15">
              <a:extLst>
                <a:ext uri="{FF2B5EF4-FFF2-40B4-BE49-F238E27FC236}">
                  <a16:creationId xmlns:a16="http://schemas.microsoft.com/office/drawing/2014/main" id="{6483F157-3F17-7447-FB61-4B577727E8E4}"/>
                </a:ext>
              </a:extLst>
            </p:cNvPr>
            <p:cNvSpPr/>
            <p:nvPr/>
          </p:nvSpPr>
          <p:spPr>
            <a:xfrm>
              <a:off x="2567609" y="5013177"/>
              <a:ext cx="1364460" cy="406977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pc="-100" dirty="0">
                  <a:ln>
                    <a:solidFill>
                      <a:prstClr val="white">
                        <a:alpha val="20000"/>
                      </a:prstClr>
                    </a:solidFill>
                  </a:ln>
                  <a:solidFill>
                    <a:prstClr val="white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처벌 규정</a:t>
              </a:r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21D22A0B-F0C1-868E-25A6-ACEBB0C61DCC}"/>
                </a:ext>
              </a:extLst>
            </p:cNvPr>
            <p:cNvSpPr/>
            <p:nvPr/>
          </p:nvSpPr>
          <p:spPr>
            <a:xfrm>
              <a:off x="2567609" y="5460001"/>
              <a:ext cx="759486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중대재해 처벌 등에 관한 법률 제</a:t>
              </a:r>
              <a:r>
                <a:rPr lang="en-US" altLang="ko-KR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6</a:t>
              </a:r>
              <a:r>
                <a:rPr lang="ko-KR" altLang="en-US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조</a:t>
              </a:r>
              <a:r>
                <a:rPr lang="en-US" altLang="ko-KR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(</a:t>
              </a:r>
              <a:r>
                <a:rPr lang="ko-KR" altLang="en-US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중대산업재해 사업주와 </a:t>
              </a:r>
              <a:r>
                <a:rPr lang="ko-KR" altLang="en-US" sz="1600" spc="-100" dirty="0" err="1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경영책임자</a:t>
              </a:r>
              <a:r>
                <a:rPr lang="ko-KR" altLang="en-US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 등의 처벌</a:t>
              </a:r>
              <a:r>
                <a:rPr lang="en-US" altLang="ko-KR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) </a:t>
              </a:r>
              <a:r>
                <a:rPr lang="ko-KR" altLang="en-US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참고</a:t>
              </a:r>
              <a:endParaRPr lang="en-US" altLang="ko-KR" sz="1400" i="1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</p:txBody>
        </p:sp>
      </p:grpSp>
      <p:sp>
        <p:nvSpPr>
          <p:cNvPr id="18" name="직사각형 17"/>
          <p:cNvSpPr/>
          <p:nvPr/>
        </p:nvSpPr>
        <p:spPr>
          <a:xfrm>
            <a:off x="2835901" y="3736788"/>
            <a:ext cx="6663941" cy="83099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1600" spc="-100" dirty="0" err="1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중대재해로</a:t>
            </a:r>
            <a:r>
              <a:rPr lang="ko-KR" altLang="en-US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 인한 부상자 또는 </a:t>
            </a:r>
            <a:r>
              <a:rPr lang="ko-KR" altLang="en-US" sz="1600" spc="-100" dirty="0" err="1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질병자</a:t>
            </a:r>
            <a:r>
              <a:rPr lang="ko-KR" altLang="en-US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 발생 시 </a:t>
            </a:r>
            <a:r>
              <a:rPr lang="en-US" altLang="ko-KR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7</a:t>
            </a:r>
            <a:r>
              <a:rPr lang="ko-KR" altLang="en-US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년 이하의 징역 또는 </a:t>
            </a:r>
            <a:r>
              <a:rPr lang="en-US" altLang="ko-KR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1</a:t>
            </a:r>
            <a:r>
              <a:rPr lang="ko-KR" altLang="en-US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억원 이하의 </a:t>
            </a:r>
            <a:endParaRPr lang="en-US" altLang="ko-KR" sz="16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  <a:p>
            <a:pPr algn="just">
              <a:lnSpc>
                <a:spcPct val="150000"/>
              </a:lnSpc>
            </a:pPr>
            <a:r>
              <a:rPr lang="ko-KR" altLang="en-US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벌금이 부과될 수 있습니다</a:t>
            </a:r>
            <a:r>
              <a:rPr lang="en-US" altLang="ko-KR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.</a:t>
            </a:r>
            <a:endParaRPr lang="ko-KR" altLang="en-US" sz="16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494525" y="177283"/>
            <a:ext cx="4842588" cy="6158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spc="-100" dirty="0" smtClean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Ⅲ. </a:t>
            </a:r>
            <a:r>
              <a:rPr lang="ko-KR" altLang="en-US" sz="2400" spc="-100" dirty="0" smtClean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중대재해발생 시 처벌규정</a:t>
            </a:r>
            <a:endParaRPr lang="ko-KR" altLang="en-US" sz="2400" spc="-100" dirty="0">
              <a:ln>
                <a:solidFill>
                  <a:srgbClr val="F18D00">
                    <a:alpha val="20000"/>
                  </a:srgbClr>
                </a:solidFill>
              </a:ln>
              <a:solidFill>
                <a:schemeClr val="tx1"/>
              </a:solidFill>
              <a:latin typeface="현대해상 고딕 Bold" panose="020B0600000101010101" pitchFamily="50" charset="-127"/>
              <a:ea typeface="현대해상 고딕 Bold" panose="020B0600000101010101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393074" y="1763247"/>
            <a:ext cx="111844" cy="327995"/>
          </a:xfrm>
          <a:prstGeom prst="rect">
            <a:avLst/>
          </a:prstGeom>
          <a:solidFill>
            <a:srgbClr val="003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solidFill>
                <a:prstClr val="white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611910" y="1727188"/>
            <a:ext cx="3128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spc="-100" smtClean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중대재해 사망자 발생의 경우</a:t>
            </a:r>
            <a:endParaRPr lang="en-US" altLang="ko-KR" sz="20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390645" y="3348893"/>
            <a:ext cx="111844" cy="327995"/>
          </a:xfrm>
          <a:prstGeom prst="rect">
            <a:avLst/>
          </a:prstGeom>
          <a:solidFill>
            <a:srgbClr val="003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solidFill>
                <a:prstClr val="white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1609481" y="3312834"/>
            <a:ext cx="3128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spc="-100" dirty="0" smtClean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중대재해 부상자 발생의 경우</a:t>
            </a:r>
            <a:endParaRPr lang="en-US" altLang="ko-KR" sz="20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09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/>
          <p:cNvSpPr/>
          <p:nvPr/>
        </p:nvSpPr>
        <p:spPr>
          <a:xfrm>
            <a:off x="494525" y="177283"/>
            <a:ext cx="4842588" cy="6158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spc="-100" dirty="0" smtClean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Ⅲ. </a:t>
            </a:r>
            <a:r>
              <a:rPr lang="ko-KR" altLang="en-US" sz="2400" spc="-100" dirty="0" smtClean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중대재해발생 시 처벌규정</a:t>
            </a:r>
            <a:endParaRPr lang="ko-KR" altLang="en-US" sz="2400" spc="-100" dirty="0">
              <a:ln>
                <a:solidFill>
                  <a:srgbClr val="F18D00">
                    <a:alpha val="20000"/>
                  </a:srgbClr>
                </a:solidFill>
              </a:ln>
              <a:solidFill>
                <a:schemeClr val="tx1"/>
              </a:solidFill>
              <a:latin typeface="현대해상 고딕 Bold" panose="020B0600000101010101" pitchFamily="50" charset="-127"/>
              <a:ea typeface="현대해상 고딕 Bold" panose="020B0600000101010101" pitchFamily="50" charset="-127"/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2186562" y="2410691"/>
            <a:ext cx="7848873" cy="3864372"/>
            <a:chOff x="3863752" y="2060848"/>
            <a:chExt cx="7848873" cy="4181724"/>
          </a:xfrm>
        </p:grpSpPr>
        <p:grpSp>
          <p:nvGrpSpPr>
            <p:cNvPr id="3" name="그룹 2"/>
            <p:cNvGrpSpPr/>
            <p:nvPr/>
          </p:nvGrpSpPr>
          <p:grpSpPr>
            <a:xfrm>
              <a:off x="3863752" y="2060848"/>
              <a:ext cx="7848873" cy="4181724"/>
              <a:chOff x="3863752" y="2060848"/>
              <a:chExt cx="7848873" cy="4181724"/>
            </a:xfrm>
          </p:grpSpPr>
          <p:pic>
            <p:nvPicPr>
              <p:cNvPr id="8" name="그림 7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863752" y="2060848"/>
                <a:ext cx="7848873" cy="4181724"/>
              </a:xfrm>
              <a:prstGeom prst="rect">
                <a:avLst/>
              </a:prstGeo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9" name="직사각형 8"/>
              <p:cNvSpPr/>
              <p:nvPr/>
            </p:nvSpPr>
            <p:spPr>
              <a:xfrm>
                <a:off x="4711885" y="2214493"/>
                <a:ext cx="6096000" cy="71045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indent="-123190" algn="just" fontAlgn="base">
                  <a:spcBef>
                    <a:spcPts val="500"/>
                  </a:spcBef>
                </a:pPr>
                <a:r>
                  <a:rPr lang="ko-KR" altLang="en-US" kern="0" spc="-150" dirty="0" smtClean="0">
                    <a:solidFill>
                      <a:srgbClr val="0D3C77"/>
                    </a:solidFill>
                    <a:latin typeface="현대해상 고딕 Bold" panose="020B0600000101010101" pitchFamily="50" charset="-127"/>
                    <a:ea typeface="현대해상 고딕 Bold" panose="020B0600000101010101" pitchFamily="50" charset="-127"/>
                  </a:rPr>
                  <a:t>법 제</a:t>
                </a:r>
                <a:r>
                  <a:rPr lang="en-US" altLang="ko-KR" kern="0" spc="-150" dirty="0" smtClean="0">
                    <a:solidFill>
                      <a:srgbClr val="0D3C77"/>
                    </a:solidFill>
                    <a:latin typeface="현대해상 고딕 Bold" panose="020B0600000101010101" pitchFamily="50" charset="-127"/>
                    <a:ea typeface="현대해상 고딕 Bold" panose="020B0600000101010101" pitchFamily="50" charset="-127"/>
                  </a:rPr>
                  <a:t>6</a:t>
                </a:r>
                <a:r>
                  <a:rPr lang="ko-KR" altLang="en-US" kern="0" spc="-150" dirty="0" smtClean="0">
                    <a:solidFill>
                      <a:srgbClr val="0D3C77"/>
                    </a:solidFill>
                    <a:latin typeface="현대해상 고딕 Bold" panose="020B0600000101010101" pitchFamily="50" charset="-127"/>
                    <a:ea typeface="현대해상 고딕 Bold" panose="020B0600000101010101" pitchFamily="50" charset="-127"/>
                  </a:rPr>
                  <a:t>조 </a:t>
                </a:r>
                <a:endParaRPr lang="en-US" altLang="ko-KR" kern="0" spc="-150" dirty="0" smtClean="0">
                  <a:solidFill>
                    <a:srgbClr val="0D3C77"/>
                  </a:solidFill>
                  <a:latin typeface="현대해상 고딕 Bold" panose="020B0600000101010101" pitchFamily="50" charset="-127"/>
                  <a:ea typeface="현대해상 고딕 Bold" panose="020B0600000101010101" pitchFamily="50" charset="-127"/>
                </a:endParaRPr>
              </a:p>
              <a:p>
                <a:pPr indent="-123190" algn="just" fontAlgn="base">
                  <a:spcBef>
                    <a:spcPts val="500"/>
                  </a:spcBef>
                </a:pPr>
                <a:r>
                  <a:rPr lang="en-US" altLang="ko-KR" kern="0" spc="-150" dirty="0">
                    <a:solidFill>
                      <a:srgbClr val="0D3C77"/>
                    </a:solidFill>
                    <a:latin typeface="현대해상 고딕 Bold" panose="020B0600000101010101" pitchFamily="50" charset="-127"/>
                    <a:ea typeface="현대해상 고딕 Bold" panose="020B0600000101010101" pitchFamily="50" charset="-127"/>
                  </a:rPr>
                  <a:t>(</a:t>
                </a:r>
                <a:r>
                  <a:rPr lang="ko-KR" altLang="en-US" kern="0" spc="-150" dirty="0">
                    <a:solidFill>
                      <a:srgbClr val="0D3C77"/>
                    </a:solidFill>
                    <a:latin typeface="현대해상 고딕 Bold" panose="020B0600000101010101" pitchFamily="50" charset="-127"/>
                    <a:ea typeface="현대해상 고딕 Bold" panose="020B0600000101010101" pitchFamily="50" charset="-127"/>
                  </a:rPr>
                  <a:t>중대산업재해 사업주와 경영책임자등의 처벌</a:t>
                </a:r>
                <a:r>
                  <a:rPr lang="en-US" altLang="ko-KR" kern="0" spc="-150" dirty="0">
                    <a:solidFill>
                      <a:srgbClr val="0D3C77"/>
                    </a:solidFill>
                    <a:latin typeface="현대해상 고딕 Bold" panose="020B0600000101010101" pitchFamily="50" charset="-127"/>
                    <a:ea typeface="현대해상 고딕 Bold" panose="020B0600000101010101" pitchFamily="50" charset="-127"/>
                  </a:rPr>
                  <a:t>)</a:t>
                </a:r>
                <a:endParaRPr lang="en-US" altLang="ko-KR" kern="0" spc="-150" dirty="0" smtClean="0">
                  <a:solidFill>
                    <a:srgbClr val="0D3C77"/>
                  </a:solidFill>
                  <a:latin typeface="현대해상 고딕 Bold" panose="020B0600000101010101" pitchFamily="50" charset="-127"/>
                  <a:ea typeface="현대해상 고딕 Bold" panose="020B0600000101010101" pitchFamily="50" charset="-127"/>
                </a:endParaRPr>
              </a:p>
            </p:txBody>
          </p:sp>
          <p:sp>
            <p:nvSpPr>
              <p:cNvPr id="10" name="직사각형 9"/>
              <p:cNvSpPr/>
              <p:nvPr/>
            </p:nvSpPr>
            <p:spPr>
              <a:xfrm>
                <a:off x="4189277" y="3202821"/>
                <a:ext cx="7235315" cy="23319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-123190" fontAlgn="base">
                  <a:lnSpc>
                    <a:spcPct val="140000"/>
                  </a:lnSpc>
                  <a:spcBef>
                    <a:spcPts val="500"/>
                  </a:spcBef>
                </a:pP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① 제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4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조 또는 제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5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조를 위반하여 제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2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조제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2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호가목의 중대산업재해에 이르게 한 사업주 또는 </a:t>
                </a:r>
                <a:r>
                  <a:rPr lang="ko-KR" altLang="en-US" sz="1400" spc="-120" dirty="0" smtClean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경영</a:t>
                </a:r>
                <a:r>
                  <a:rPr lang="en-US" altLang="ko-KR" sz="1400" spc="-120" dirty="0" smtClean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/>
                </a:r>
                <a:br>
                  <a:rPr lang="en-US" altLang="ko-KR" sz="1400" spc="-120" dirty="0" smtClean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</a:br>
                <a:r>
                  <a:rPr lang="en-US" altLang="ko-KR" sz="1400" spc="-120" dirty="0" smtClean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     </a:t>
                </a:r>
                <a:r>
                  <a:rPr lang="ko-KR" altLang="en-US" sz="1400" spc="-120" dirty="0" smtClean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책임자등은 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1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년 이상의 징역 또는 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10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억원 이하의 벌금에 처한다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. 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이 경우 징역과 벌금을 </a:t>
                </a:r>
                <a:r>
                  <a:rPr lang="en-US" altLang="ko-KR" sz="1400" spc="-120" dirty="0" smtClean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/>
                </a:r>
                <a:br>
                  <a:rPr lang="en-US" altLang="ko-KR" sz="1400" spc="-120" dirty="0" smtClean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</a:br>
                <a:r>
                  <a:rPr lang="en-US" altLang="ko-KR" sz="1400" spc="-120" dirty="0" smtClean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     </a:t>
                </a:r>
                <a:r>
                  <a:rPr lang="ko-KR" altLang="en-US" sz="1400" spc="-120" dirty="0" smtClean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병과할 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수 있다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.</a:t>
                </a:r>
              </a:p>
              <a:p>
                <a:pPr indent="-123190" fontAlgn="base">
                  <a:lnSpc>
                    <a:spcPct val="140000"/>
                  </a:lnSpc>
                  <a:spcBef>
                    <a:spcPts val="500"/>
                  </a:spcBef>
                </a:pPr>
                <a:r>
                  <a:rPr lang="en-US" altLang="ko-KR" sz="1400" spc="-120" dirty="0" smtClean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② 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제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4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조 또는 제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5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조를 위반하여 제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2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조제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2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호나목 또는 다목의 중대산업재해에 이르게 한 사업주 </a:t>
                </a:r>
                <a:r>
                  <a:rPr lang="ko-KR" altLang="en-US" sz="1400" spc="-120" dirty="0" smtClean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  </a:t>
                </a:r>
                <a:r>
                  <a:rPr lang="en-US" altLang="ko-KR" sz="1400" spc="-120" dirty="0" smtClean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/>
                </a:r>
                <a:br>
                  <a:rPr lang="en-US" altLang="ko-KR" sz="1400" spc="-120" dirty="0" smtClean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</a:br>
                <a:r>
                  <a:rPr lang="en-US" altLang="ko-KR" sz="1400" spc="-120" dirty="0" smtClean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     </a:t>
                </a:r>
                <a:r>
                  <a:rPr lang="ko-KR" altLang="en-US" sz="1400" spc="-120" dirty="0" smtClean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또는 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경영책임자등은 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7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년 이하의 징역 또는 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1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억원 이하의 벌금에 처한다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.</a:t>
                </a:r>
              </a:p>
              <a:p>
                <a:pPr indent="-123190" fontAlgn="base">
                  <a:lnSpc>
                    <a:spcPct val="140000"/>
                  </a:lnSpc>
                  <a:spcBef>
                    <a:spcPts val="500"/>
                  </a:spcBef>
                </a:pPr>
                <a:r>
                  <a:rPr lang="en-US" altLang="ko-KR" sz="1400" spc="-120" dirty="0" smtClean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③ 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제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1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항 또는 제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2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항의 죄로 형을 선고받고 그 형이 확정된 후 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5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년 이내에 다시 제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1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항 또는 </a:t>
                </a:r>
                <a:r>
                  <a:rPr lang="en-US" altLang="ko-KR" sz="1400" spc="-120" dirty="0" smtClean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/>
                </a:r>
                <a:br>
                  <a:rPr lang="en-US" altLang="ko-KR" sz="1400" spc="-120" dirty="0" smtClean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</a:br>
                <a:r>
                  <a:rPr lang="en-US" altLang="ko-KR" sz="1400" spc="-120" dirty="0" smtClean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     </a:t>
                </a:r>
                <a:r>
                  <a:rPr lang="ko-KR" altLang="en-US" sz="1400" spc="-120" dirty="0" smtClean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제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2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항의 죄를 저지른 자는 각 항에서 정한 형의 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2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분의 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1</a:t>
                </a:r>
                <a:r>
                  <a:rPr lang="ko-KR" altLang="en-US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까지 가중한다</a:t>
                </a:r>
                <a:r>
                  <a:rPr lang="en-US" altLang="ko-KR" sz="1400" spc="-120" dirty="0">
                    <a:solidFill>
                      <a:schemeClr val="tx2">
                        <a:lumMod val="75000"/>
                      </a:schemeClr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.</a:t>
                </a:r>
                <a:endParaRPr lang="ko-KR" altLang="en-US" sz="1400" spc="-12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endParaRPr>
              </a:p>
            </p:txBody>
          </p:sp>
          <p:cxnSp>
            <p:nvCxnSpPr>
              <p:cNvPr id="11" name="직선 연결선 10"/>
              <p:cNvCxnSpPr/>
              <p:nvPr/>
            </p:nvCxnSpPr>
            <p:spPr>
              <a:xfrm>
                <a:off x="4223792" y="3068960"/>
                <a:ext cx="7153016" cy="0"/>
              </a:xfrm>
              <a:prstGeom prst="line">
                <a:avLst/>
              </a:prstGeom>
              <a:noFill/>
              <a:ln w="28575">
                <a:solidFill>
                  <a:schemeClr val="accent1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449808" y="2276872"/>
              <a:ext cx="927000" cy="639000"/>
            </a:xfrm>
            <a:prstGeom prst="rect">
              <a:avLst/>
            </a:prstGeom>
          </p:spPr>
        </p:pic>
      </p:grpSp>
      <p:sp>
        <p:nvSpPr>
          <p:cNvPr id="15" name="직사각형 14"/>
          <p:cNvSpPr/>
          <p:nvPr/>
        </p:nvSpPr>
        <p:spPr>
          <a:xfrm>
            <a:off x="1393074" y="1763247"/>
            <a:ext cx="111844" cy="327995"/>
          </a:xfrm>
          <a:prstGeom prst="rect">
            <a:avLst/>
          </a:prstGeom>
          <a:solidFill>
            <a:srgbClr val="003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solidFill>
                <a:prstClr val="white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611910" y="1727188"/>
            <a:ext cx="3128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spc="-100" dirty="0" smtClean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처벌 규정</a:t>
            </a:r>
            <a:endParaRPr lang="en-US" altLang="ko-KR" sz="20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4784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/>
          <p:cNvSpPr/>
          <p:nvPr/>
        </p:nvSpPr>
        <p:spPr>
          <a:xfrm>
            <a:off x="494525" y="177283"/>
            <a:ext cx="4842588" cy="6158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spc="-100" dirty="0" smtClean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Ⅲ. </a:t>
            </a:r>
            <a:r>
              <a:rPr lang="ko-KR" altLang="en-US" sz="2400" spc="-100" dirty="0" smtClean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중대재해발생 시 처벌규정</a:t>
            </a:r>
            <a:endParaRPr lang="ko-KR" altLang="en-US" sz="2400" spc="-100" dirty="0">
              <a:ln>
                <a:solidFill>
                  <a:srgbClr val="F18D00">
                    <a:alpha val="20000"/>
                  </a:srgbClr>
                </a:solidFill>
              </a:ln>
              <a:solidFill>
                <a:schemeClr val="tx1"/>
              </a:solidFill>
              <a:latin typeface="현대해상 고딕 Bold" panose="020B0600000101010101" pitchFamily="50" charset="-127"/>
              <a:ea typeface="현대해상 고딕 Bold" panose="020B0600000101010101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1393074" y="1763247"/>
            <a:ext cx="111844" cy="327995"/>
          </a:xfrm>
          <a:prstGeom prst="rect">
            <a:avLst/>
          </a:prstGeom>
          <a:solidFill>
            <a:srgbClr val="003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solidFill>
                <a:prstClr val="white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1611910" y="1727188"/>
            <a:ext cx="3128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spc="-100" dirty="0" smtClean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처벌 규정</a:t>
            </a:r>
            <a:endParaRPr lang="en-US" altLang="ko-KR" sz="20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2186562" y="2410691"/>
            <a:ext cx="7848873" cy="3864372"/>
            <a:chOff x="2186562" y="2410691"/>
            <a:chExt cx="7848873" cy="3864372"/>
          </a:xfrm>
        </p:grpSpPr>
        <p:grpSp>
          <p:nvGrpSpPr>
            <p:cNvPr id="28" name="그룹 27"/>
            <p:cNvGrpSpPr/>
            <p:nvPr/>
          </p:nvGrpSpPr>
          <p:grpSpPr>
            <a:xfrm>
              <a:off x="2186562" y="2410691"/>
              <a:ext cx="7848873" cy="3864372"/>
              <a:chOff x="3863752" y="2060848"/>
              <a:chExt cx="7848873" cy="4181724"/>
            </a:xfrm>
          </p:grpSpPr>
          <p:pic>
            <p:nvPicPr>
              <p:cNvPr id="30" name="그림 29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863752" y="2060848"/>
                <a:ext cx="7848873" cy="4181724"/>
              </a:xfrm>
              <a:prstGeom prst="rect">
                <a:avLst/>
              </a:prstGeo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pic>
          <p:cxnSp>
            <p:nvCxnSpPr>
              <p:cNvPr id="33" name="직선 연결선 32"/>
              <p:cNvCxnSpPr/>
              <p:nvPr/>
            </p:nvCxnSpPr>
            <p:spPr>
              <a:xfrm>
                <a:off x="4223792" y="3068960"/>
                <a:ext cx="7153016" cy="0"/>
              </a:xfrm>
              <a:prstGeom prst="line">
                <a:avLst/>
              </a:prstGeom>
              <a:noFill/>
              <a:ln w="28575">
                <a:solidFill>
                  <a:schemeClr val="accent1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21" name="직사각형 20"/>
            <p:cNvSpPr/>
            <p:nvPr/>
          </p:nvSpPr>
          <p:spPr>
            <a:xfrm>
              <a:off x="3032715" y="2555316"/>
              <a:ext cx="6096000" cy="71045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indent="-123190" algn="just" fontAlgn="base">
                <a:spcBef>
                  <a:spcPts val="500"/>
                </a:spcBef>
              </a:pPr>
              <a:r>
                <a:rPr lang="ko-KR" altLang="en-US" kern="0" spc="-150" dirty="0" smtClean="0">
                  <a:solidFill>
                    <a:srgbClr val="0D3C77"/>
                  </a:solidFill>
                  <a:latin typeface="현대해상 고딕 Bold" panose="020B0600000101010101" pitchFamily="50" charset="-127"/>
                  <a:ea typeface="현대해상 고딕 Bold" panose="020B0600000101010101" pitchFamily="50" charset="-127"/>
                </a:rPr>
                <a:t>법 제</a:t>
              </a:r>
              <a:r>
                <a:rPr lang="en-US" altLang="ko-KR" kern="0" spc="-150" dirty="0" smtClean="0">
                  <a:solidFill>
                    <a:srgbClr val="0D3C77"/>
                  </a:solidFill>
                  <a:latin typeface="현대해상 고딕 Bold" panose="020B0600000101010101" pitchFamily="50" charset="-127"/>
                  <a:ea typeface="현대해상 고딕 Bold" panose="020B0600000101010101" pitchFamily="50" charset="-127"/>
                </a:rPr>
                <a:t>7</a:t>
              </a:r>
              <a:r>
                <a:rPr lang="ko-KR" altLang="en-US" kern="0" spc="-150" dirty="0" smtClean="0">
                  <a:solidFill>
                    <a:srgbClr val="0D3C77"/>
                  </a:solidFill>
                  <a:latin typeface="현대해상 고딕 Bold" panose="020B0600000101010101" pitchFamily="50" charset="-127"/>
                  <a:ea typeface="현대해상 고딕 Bold" panose="020B0600000101010101" pitchFamily="50" charset="-127"/>
                </a:rPr>
                <a:t>조 </a:t>
              </a:r>
              <a:endParaRPr lang="en-US" altLang="ko-KR" kern="0" spc="-150" dirty="0" smtClean="0">
                <a:solidFill>
                  <a:srgbClr val="0D3C77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endParaRPr>
            </a:p>
            <a:p>
              <a:pPr indent="-123190" algn="just" fontAlgn="base">
                <a:spcBef>
                  <a:spcPts val="500"/>
                </a:spcBef>
              </a:pPr>
              <a:r>
                <a:rPr lang="en-US" altLang="ko-KR" kern="0" spc="-150" dirty="0">
                  <a:solidFill>
                    <a:srgbClr val="0D3C77"/>
                  </a:solidFill>
                  <a:latin typeface="현대해상 고딕 Bold" panose="020B0600000101010101" pitchFamily="50" charset="-127"/>
                  <a:ea typeface="현대해상 고딕 Bold" panose="020B0600000101010101" pitchFamily="50" charset="-127"/>
                </a:rPr>
                <a:t>(</a:t>
              </a:r>
              <a:r>
                <a:rPr lang="ko-KR" altLang="en-US" kern="0" spc="-150" dirty="0">
                  <a:solidFill>
                    <a:srgbClr val="0D3C77"/>
                  </a:solidFill>
                  <a:latin typeface="현대해상 고딕 Bold" panose="020B0600000101010101" pitchFamily="50" charset="-127"/>
                  <a:ea typeface="현대해상 고딕 Bold" panose="020B0600000101010101" pitchFamily="50" charset="-127"/>
                </a:rPr>
                <a:t>중대산업재해의 양벌규정</a:t>
              </a:r>
              <a:r>
                <a:rPr lang="en-US" altLang="ko-KR" kern="0" spc="-150" dirty="0">
                  <a:solidFill>
                    <a:srgbClr val="0D3C77"/>
                  </a:solidFill>
                  <a:latin typeface="현대해상 고딕 Bold" panose="020B0600000101010101" pitchFamily="50" charset="-127"/>
                  <a:ea typeface="현대해상 고딕 Bold" panose="020B0600000101010101" pitchFamily="50" charset="-127"/>
                </a:rPr>
                <a:t>)</a:t>
              </a:r>
              <a:endParaRPr lang="en-US" altLang="ko-KR" kern="0" spc="-150" dirty="0" smtClean="0">
                <a:solidFill>
                  <a:srgbClr val="0D3C77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2546602" y="3551957"/>
              <a:ext cx="7153016" cy="19979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-123190" fontAlgn="base">
                <a:lnSpc>
                  <a:spcPct val="140000"/>
                </a:lnSpc>
                <a:spcBef>
                  <a:spcPts val="500"/>
                </a:spcBef>
              </a:pPr>
              <a:r>
                <a:rPr lang="ko-KR" altLang="en-US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법인 또는 기관의 경영책임자등이 그 법인 또는 기관의 업무에 관하여 제</a:t>
              </a:r>
              <a:r>
                <a:rPr lang="en-US" altLang="ko-KR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6</a:t>
              </a:r>
              <a:r>
                <a:rPr lang="ko-KR" altLang="en-US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조에 해당하는 </a:t>
              </a:r>
              <a:r>
                <a:rPr lang="en-US" altLang="ko-KR" sz="1400" spc="-110" dirty="0" smtClean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/>
              </a:r>
              <a:br>
                <a:rPr lang="en-US" altLang="ko-KR" sz="1400" spc="-110" dirty="0" smtClean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</a:br>
              <a:r>
                <a:rPr lang="ko-KR" altLang="en-US" sz="1400" spc="-110" dirty="0" smtClean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위반행위를 </a:t>
              </a:r>
              <a:r>
                <a:rPr lang="ko-KR" altLang="en-US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하면 그 행위자를 벌하는 외에 그 법인 또는 기관에 다음 각 호의 구분에 따른 </a:t>
              </a:r>
              <a:r>
                <a:rPr lang="en-US" altLang="ko-KR" sz="1400" spc="-110" dirty="0" smtClean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/>
              </a:r>
              <a:br>
                <a:rPr lang="en-US" altLang="ko-KR" sz="1400" spc="-110" dirty="0" smtClean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</a:br>
              <a:r>
                <a:rPr lang="ko-KR" altLang="en-US" sz="1400" spc="-110" dirty="0" smtClean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벌금형을 </a:t>
              </a:r>
              <a:r>
                <a:rPr lang="ko-KR" altLang="en-US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과</a:t>
              </a:r>
              <a:r>
                <a:rPr lang="en-US" altLang="ko-KR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(</a:t>
              </a:r>
              <a:r>
                <a:rPr lang="ko-KR" altLang="en-US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科</a:t>
              </a:r>
              <a:r>
                <a:rPr lang="en-US" altLang="ko-KR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)</a:t>
              </a:r>
              <a:r>
                <a:rPr lang="ko-KR" altLang="en-US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한다</a:t>
              </a:r>
              <a:r>
                <a:rPr lang="en-US" altLang="ko-KR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. </a:t>
              </a:r>
              <a:r>
                <a:rPr lang="ko-KR" altLang="en-US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다만</a:t>
              </a:r>
              <a:r>
                <a:rPr lang="en-US" altLang="ko-KR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, </a:t>
              </a:r>
              <a:r>
                <a:rPr lang="ko-KR" altLang="en-US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법인 또는 기관이 그 위반행위를 방지하기 위하여 해당 업무에 관하여 </a:t>
              </a:r>
              <a:r>
                <a:rPr lang="ko-KR" altLang="en-US" sz="1400" spc="-110" dirty="0" smtClean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상당한 주의와 </a:t>
              </a:r>
              <a:r>
                <a:rPr lang="ko-KR" altLang="en-US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감독을 게을리하지 아니한 경우에는 그러하지 아니하다</a:t>
              </a:r>
              <a:r>
                <a:rPr lang="en-US" altLang="ko-KR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.</a:t>
              </a:r>
            </a:p>
            <a:p>
              <a:pPr indent="-123190" fontAlgn="base">
                <a:lnSpc>
                  <a:spcPct val="140000"/>
                </a:lnSpc>
                <a:spcBef>
                  <a:spcPts val="500"/>
                </a:spcBef>
              </a:pPr>
              <a:r>
                <a:rPr lang="en-US" altLang="ko-KR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  1. </a:t>
              </a:r>
              <a:r>
                <a:rPr lang="ko-KR" altLang="en-US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제</a:t>
              </a:r>
              <a:r>
                <a:rPr lang="en-US" altLang="ko-KR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6</a:t>
              </a:r>
              <a:r>
                <a:rPr lang="ko-KR" altLang="en-US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조제</a:t>
              </a:r>
              <a:r>
                <a:rPr lang="en-US" altLang="ko-KR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1</a:t>
              </a:r>
              <a:r>
                <a:rPr lang="ko-KR" altLang="en-US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항의 경우</a:t>
              </a:r>
              <a:r>
                <a:rPr lang="en-US" altLang="ko-KR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: 50</a:t>
              </a:r>
              <a:r>
                <a:rPr lang="ko-KR" altLang="en-US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억원 이하의 벌금</a:t>
              </a:r>
            </a:p>
            <a:p>
              <a:pPr indent="-123190" fontAlgn="base">
                <a:lnSpc>
                  <a:spcPct val="140000"/>
                </a:lnSpc>
                <a:spcBef>
                  <a:spcPts val="500"/>
                </a:spcBef>
              </a:pPr>
              <a:r>
                <a:rPr lang="ko-KR" altLang="en-US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  </a:t>
              </a:r>
              <a:r>
                <a:rPr lang="en-US" altLang="ko-KR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2. </a:t>
              </a:r>
              <a:r>
                <a:rPr lang="ko-KR" altLang="en-US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제</a:t>
              </a:r>
              <a:r>
                <a:rPr lang="en-US" altLang="ko-KR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6</a:t>
              </a:r>
              <a:r>
                <a:rPr lang="ko-KR" altLang="en-US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조제</a:t>
              </a:r>
              <a:r>
                <a:rPr lang="en-US" altLang="ko-KR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2</a:t>
              </a:r>
              <a:r>
                <a:rPr lang="ko-KR" altLang="en-US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항의 경우</a:t>
              </a:r>
              <a:r>
                <a:rPr lang="en-US" altLang="ko-KR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: 10</a:t>
              </a:r>
              <a:r>
                <a:rPr lang="ko-KR" altLang="en-US" sz="1400" spc="-110" dirty="0">
                  <a:solidFill>
                    <a:schemeClr val="tx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억원 이하의 벌금</a:t>
              </a:r>
            </a:p>
          </p:txBody>
        </p:sp>
        <p:pic>
          <p:nvPicPr>
            <p:cNvPr id="29" name="그림 28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72618" y="2610321"/>
              <a:ext cx="927000" cy="5905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346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1"/>
          <p:cNvSpPr>
            <a:spLocks noChangeArrowheads="1"/>
          </p:cNvSpPr>
          <p:nvPr/>
        </p:nvSpPr>
        <p:spPr bwMode="gray">
          <a:xfrm>
            <a:off x="1796562" y="1240012"/>
            <a:ext cx="8597729" cy="5218981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ko-KR" dirty="0">
              <a:latin typeface="나눔고딕" panose="020D0604000000000000" pitchFamily="50" charset="-127"/>
              <a:ea typeface="나눔고딕" panose="020D0604000000000000" pitchFamily="50" charset="-127"/>
              <a:cs typeface="Tahoma" pitchFamily="34" charset="0"/>
            </a:endParaRPr>
          </a:p>
        </p:txBody>
      </p:sp>
      <p:grpSp>
        <p:nvGrpSpPr>
          <p:cNvPr id="1001" name="그룹 1001"/>
          <p:cNvGrpSpPr/>
          <p:nvPr/>
        </p:nvGrpSpPr>
        <p:grpSpPr>
          <a:xfrm>
            <a:off x="2763252" y="1687195"/>
            <a:ext cx="6664347" cy="4330093"/>
            <a:chOff x="1449670" y="1259924"/>
            <a:chExt cx="7795898" cy="5065307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49670" y="1259924"/>
              <a:ext cx="7795898" cy="5065307"/>
            </a:xfrm>
            <a:prstGeom prst="rect">
              <a:avLst/>
            </a:prstGeom>
          </p:spPr>
        </p:pic>
      </p:grpSp>
      <p:grpSp>
        <p:nvGrpSpPr>
          <p:cNvPr id="2" name="그룹 1"/>
          <p:cNvGrpSpPr/>
          <p:nvPr/>
        </p:nvGrpSpPr>
        <p:grpSpPr>
          <a:xfrm>
            <a:off x="3630443" y="3056883"/>
            <a:ext cx="1818905" cy="1183402"/>
            <a:chOff x="3628801" y="2652544"/>
            <a:chExt cx="1818905" cy="1183402"/>
          </a:xfrm>
        </p:grpSpPr>
        <p:sp>
          <p:nvSpPr>
            <p:cNvPr id="6" name="Object 6"/>
            <p:cNvSpPr txBox="1"/>
            <p:nvPr/>
          </p:nvSpPr>
          <p:spPr>
            <a:xfrm>
              <a:off x="3698318" y="2652544"/>
              <a:ext cx="1679871" cy="46076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sz="2394" kern="0" spc="-85" dirty="0">
                  <a:solidFill>
                    <a:srgbClr val="FFFFFF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Gmarket Sans Bold" pitchFamily="34" charset="0"/>
                </a:rPr>
                <a:t>PART</a:t>
              </a:r>
              <a:endParaRPr lang="en-US" sz="1539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3628801" y="2974172"/>
              <a:ext cx="1818905" cy="86177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sz="5000" kern="0" spc="-256" dirty="0">
                  <a:solidFill>
                    <a:srgbClr val="FFFFFF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Gmarket Sans Bold" pitchFamily="34" charset="0"/>
                </a:rPr>
                <a:t>Ⅳ</a:t>
              </a:r>
              <a:endParaRPr lang="en-US" sz="5000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4" name="그룹 3"/>
          <p:cNvGrpSpPr/>
          <p:nvPr/>
        </p:nvGrpSpPr>
        <p:grpSpPr>
          <a:xfrm>
            <a:off x="6004342" y="2807147"/>
            <a:ext cx="3242643" cy="1761904"/>
            <a:chOff x="5932693" y="2399733"/>
            <a:chExt cx="3242643" cy="1761904"/>
          </a:xfrm>
        </p:grpSpPr>
        <p:sp>
          <p:nvSpPr>
            <p:cNvPr id="5" name="Object 5"/>
            <p:cNvSpPr txBox="1"/>
            <p:nvPr/>
          </p:nvSpPr>
          <p:spPr>
            <a:xfrm>
              <a:off x="5932693" y="3028890"/>
              <a:ext cx="3242643" cy="40011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ko-KR" altLang="en-US" sz="2000" kern="0" spc="-256" dirty="0">
                  <a:solidFill>
                    <a:srgbClr val="2FA599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적용범위와 시기</a:t>
              </a:r>
              <a:endParaRPr lang="en-US" sz="2000" dirty="0">
                <a:latin typeface="현대해상 고딕 Medium" panose="020B0600000101010101" pitchFamily="50" charset="-127"/>
                <a:ea typeface="현대해상 고딕 Medium" panose="020B0600000101010101" pitchFamily="50" charset="-127"/>
              </a:endParaRPr>
            </a:p>
          </p:txBody>
        </p:sp>
        <p:grpSp>
          <p:nvGrpSpPr>
            <p:cNvPr id="1002" name="그룹 1002"/>
            <p:cNvGrpSpPr/>
            <p:nvPr/>
          </p:nvGrpSpPr>
          <p:grpSpPr>
            <a:xfrm>
              <a:off x="7316749" y="2399733"/>
              <a:ext cx="321199" cy="290733"/>
              <a:chOff x="6776308" y="2577395"/>
              <a:chExt cx="375736" cy="340097"/>
            </a:xfrm>
          </p:grpSpPr>
          <p:pic>
            <p:nvPicPr>
              <p:cNvPr id="9" name="Object 8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6776308" y="2577395"/>
                <a:ext cx="375736" cy="340097"/>
              </a:xfrm>
              <a:prstGeom prst="rect">
                <a:avLst/>
              </a:prstGeom>
            </p:spPr>
          </p:pic>
        </p:grpSp>
        <p:grpSp>
          <p:nvGrpSpPr>
            <p:cNvPr id="1003" name="그룹 1003"/>
            <p:cNvGrpSpPr/>
            <p:nvPr/>
          </p:nvGrpSpPr>
          <p:grpSpPr>
            <a:xfrm>
              <a:off x="7316749" y="3870904"/>
              <a:ext cx="321199" cy="290733"/>
              <a:chOff x="6776308" y="4298359"/>
              <a:chExt cx="375736" cy="340097"/>
            </a:xfrm>
          </p:grpSpPr>
          <p:pic>
            <p:nvPicPr>
              <p:cNvPr id="12" name="Object 11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776308" y="4298359"/>
                <a:ext cx="375736" cy="34009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65761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2675619" y="2368394"/>
            <a:ext cx="6768753" cy="2746557"/>
            <a:chOff x="2495600" y="2420888"/>
            <a:chExt cx="6768753" cy="2746557"/>
          </a:xfrm>
        </p:grpSpPr>
        <p:sp>
          <p:nvSpPr>
            <p:cNvPr id="16" name="모서리가 둥근 직사각형 15"/>
            <p:cNvSpPr/>
            <p:nvPr/>
          </p:nvSpPr>
          <p:spPr>
            <a:xfrm>
              <a:off x="2495600" y="2420888"/>
              <a:ext cx="3393042" cy="658324"/>
            </a:xfrm>
            <a:prstGeom prst="roundRect">
              <a:avLst>
                <a:gd name="adj" fmla="val 14596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상시 근로자 </a:t>
              </a:r>
              <a:r>
                <a:rPr lang="en-US" altLang="ko-KR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50</a:t>
              </a:r>
              <a:r>
                <a:rPr lang="ko-KR" altLang="en-US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인 이상 사업장</a:t>
              </a:r>
            </a:p>
          </p:txBody>
        </p:sp>
        <p:sp>
          <p:nvSpPr>
            <p:cNvPr id="17" name="모서리가 둥근 직사각형 16"/>
            <p:cNvSpPr/>
            <p:nvPr/>
          </p:nvSpPr>
          <p:spPr>
            <a:xfrm>
              <a:off x="7133158" y="2420890"/>
              <a:ext cx="2131195" cy="658323"/>
            </a:xfrm>
            <a:prstGeom prst="roundRect">
              <a:avLst>
                <a:gd name="adj" fmla="val 1260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en-US" altLang="ko-KR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2022</a:t>
              </a:r>
              <a:r>
                <a:rPr lang="ko-KR" altLang="en-US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년 </a:t>
              </a:r>
              <a:r>
                <a:rPr lang="en-US" altLang="ko-KR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1</a:t>
              </a:r>
              <a:r>
                <a:rPr lang="ko-KR" altLang="en-US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월 </a:t>
              </a:r>
              <a:r>
                <a:rPr lang="en-US" altLang="ko-KR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27</a:t>
              </a:r>
              <a:r>
                <a:rPr lang="ko-KR" altLang="en-US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일 시행</a:t>
              </a:r>
            </a:p>
          </p:txBody>
        </p:sp>
        <p:sp>
          <p:nvSpPr>
            <p:cNvPr id="18" name="등호 17"/>
            <p:cNvSpPr/>
            <p:nvPr/>
          </p:nvSpPr>
          <p:spPr>
            <a:xfrm>
              <a:off x="6147129" y="2564904"/>
              <a:ext cx="740959" cy="302488"/>
            </a:xfrm>
            <a:prstGeom prst="mathEqual">
              <a:avLst/>
            </a:prstGeom>
            <a:solidFill>
              <a:srgbClr val="F18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모서리가 둥근 직사각형 18"/>
            <p:cNvSpPr/>
            <p:nvPr/>
          </p:nvSpPr>
          <p:spPr>
            <a:xfrm>
              <a:off x="2495600" y="3430200"/>
              <a:ext cx="3393042" cy="733891"/>
            </a:xfrm>
            <a:prstGeom prst="roundRect">
              <a:avLst>
                <a:gd name="adj" fmla="val 14596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상시 근로자 </a:t>
              </a:r>
              <a:r>
                <a:rPr lang="en-US" altLang="ko-KR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5</a:t>
              </a:r>
              <a:r>
                <a:rPr lang="ko-KR" altLang="en-US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인 이상 </a:t>
              </a:r>
              <a:endParaRPr lang="en-US" altLang="ko-KR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pPr algn="ctr">
                <a:spcBef>
                  <a:spcPct val="0"/>
                </a:spcBef>
              </a:pPr>
              <a:r>
                <a:rPr lang="en-US" altLang="ko-KR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50</a:t>
              </a:r>
              <a:r>
                <a:rPr lang="ko-KR" altLang="en-US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인 미만 사업장</a:t>
              </a:r>
            </a:p>
          </p:txBody>
        </p:sp>
        <p:sp>
          <p:nvSpPr>
            <p:cNvPr id="20" name="모서리가 둥근 직사각형 19"/>
            <p:cNvSpPr/>
            <p:nvPr/>
          </p:nvSpPr>
          <p:spPr>
            <a:xfrm>
              <a:off x="7133158" y="3356992"/>
              <a:ext cx="2131195" cy="758192"/>
            </a:xfrm>
            <a:prstGeom prst="roundRect">
              <a:avLst>
                <a:gd name="adj" fmla="val 1260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en-US" altLang="ko-KR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2024</a:t>
              </a:r>
              <a:r>
                <a:rPr lang="ko-KR" altLang="en-US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년 </a:t>
              </a:r>
              <a:r>
                <a:rPr lang="en-US" altLang="ko-KR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1</a:t>
              </a:r>
              <a:r>
                <a:rPr lang="ko-KR" altLang="en-US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월 </a:t>
              </a:r>
              <a:r>
                <a:rPr lang="en-US" altLang="ko-KR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27</a:t>
              </a:r>
              <a:r>
                <a:rPr lang="ko-KR" altLang="en-US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일 시행</a:t>
              </a:r>
            </a:p>
          </p:txBody>
        </p:sp>
        <p:sp>
          <p:nvSpPr>
            <p:cNvPr id="21" name="등호 20"/>
            <p:cNvSpPr/>
            <p:nvPr/>
          </p:nvSpPr>
          <p:spPr>
            <a:xfrm>
              <a:off x="6147129" y="3588026"/>
              <a:ext cx="740959" cy="302488"/>
            </a:xfrm>
            <a:prstGeom prst="mathEqual">
              <a:avLst/>
            </a:prstGeom>
            <a:solidFill>
              <a:srgbClr val="F18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모서리가 둥근 직사각형 31"/>
            <p:cNvSpPr/>
            <p:nvPr/>
          </p:nvSpPr>
          <p:spPr>
            <a:xfrm>
              <a:off x="2495600" y="4509120"/>
              <a:ext cx="3393042" cy="658324"/>
            </a:xfrm>
            <a:prstGeom prst="roundRect">
              <a:avLst>
                <a:gd name="adj" fmla="val 14596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상시 근로자 </a:t>
              </a:r>
              <a:r>
                <a:rPr lang="en-US" altLang="ko-KR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5</a:t>
              </a:r>
              <a:r>
                <a:rPr lang="ko-KR" altLang="en-US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인 미만 사업장</a:t>
              </a:r>
            </a:p>
          </p:txBody>
        </p:sp>
        <p:sp>
          <p:nvSpPr>
            <p:cNvPr id="33" name="모서리가 둥근 직사각형 32"/>
            <p:cNvSpPr/>
            <p:nvPr/>
          </p:nvSpPr>
          <p:spPr>
            <a:xfrm>
              <a:off x="7133158" y="4509122"/>
              <a:ext cx="2131195" cy="658323"/>
            </a:xfrm>
            <a:prstGeom prst="roundRect">
              <a:avLst>
                <a:gd name="adj" fmla="val 1260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중대재해처벌법 </a:t>
              </a:r>
              <a:r>
                <a:rPr lang="ko-KR" altLang="en-US" sz="1600" spc="-100" dirty="0" err="1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미적용</a:t>
              </a:r>
              <a:endParaRPr lang="ko-KR" altLang="en-US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</p:txBody>
        </p:sp>
        <p:sp>
          <p:nvSpPr>
            <p:cNvPr id="34" name="등호 33"/>
            <p:cNvSpPr/>
            <p:nvPr/>
          </p:nvSpPr>
          <p:spPr>
            <a:xfrm>
              <a:off x="6147129" y="4653136"/>
              <a:ext cx="740959" cy="302488"/>
            </a:xfrm>
            <a:prstGeom prst="mathEqual">
              <a:avLst/>
            </a:prstGeom>
            <a:solidFill>
              <a:srgbClr val="F18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2354220" y="5445524"/>
            <a:ext cx="7517568" cy="864096"/>
            <a:chOff x="2279576" y="5445224"/>
            <a:chExt cx="7560840" cy="864096"/>
          </a:xfrm>
        </p:grpSpPr>
        <p:grpSp>
          <p:nvGrpSpPr>
            <p:cNvPr id="6" name="그룹 5"/>
            <p:cNvGrpSpPr/>
            <p:nvPr/>
          </p:nvGrpSpPr>
          <p:grpSpPr>
            <a:xfrm>
              <a:off x="2279576" y="5445224"/>
              <a:ext cx="7560840" cy="864096"/>
              <a:chOff x="2279576" y="5445224"/>
              <a:chExt cx="7560840" cy="864096"/>
            </a:xfrm>
          </p:grpSpPr>
          <p:sp>
            <p:nvSpPr>
              <p:cNvPr id="35" name="모서리가 둥근 직사각형 34"/>
              <p:cNvSpPr/>
              <p:nvPr/>
            </p:nvSpPr>
            <p:spPr>
              <a:xfrm>
                <a:off x="2279576" y="5445224"/>
                <a:ext cx="7560840" cy="864096"/>
              </a:xfrm>
              <a:prstGeom prst="roundRect">
                <a:avLst>
                  <a:gd name="adj" fmla="val 7292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altLang="ko-KR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endParaRPr>
              </a:p>
              <a:p>
                <a:endParaRPr lang="en-US" altLang="ko-KR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endParaRPr>
              </a:p>
              <a:p>
                <a:endParaRPr lang="en-US" altLang="ko-KR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endParaRPr>
              </a:p>
              <a:p>
                <a:endParaRPr lang="en-US" altLang="ko-KR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endParaRPr>
              </a:p>
            </p:txBody>
          </p:sp>
          <p:sp>
            <p:nvSpPr>
              <p:cNvPr id="36" name="모서리가 둥근 직사각형 35"/>
              <p:cNvSpPr/>
              <p:nvPr/>
            </p:nvSpPr>
            <p:spPr>
              <a:xfrm>
                <a:off x="2460542" y="5686320"/>
                <a:ext cx="1331203" cy="406977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pc="-100" dirty="0">
                    <a:ln>
                      <a:solidFill>
                        <a:prstClr val="white">
                          <a:alpha val="20000"/>
                        </a:prstClr>
                      </a:solidFill>
                    </a:ln>
                    <a:solidFill>
                      <a:prstClr val="white"/>
                    </a:solidFill>
                    <a:latin typeface="현대해상 고딕 Medium" panose="020B0600000101010101" pitchFamily="50" charset="-127"/>
                    <a:ea typeface="현대해상 고딕 Medium" panose="020B0600000101010101" pitchFamily="50" charset="-127"/>
                  </a:rPr>
                  <a:t>상시 근로자</a:t>
                </a:r>
              </a:p>
            </p:txBody>
          </p:sp>
        </p:grpSp>
        <p:sp>
          <p:nvSpPr>
            <p:cNvPr id="37" name="직사각형 36"/>
            <p:cNvSpPr/>
            <p:nvPr/>
          </p:nvSpPr>
          <p:spPr>
            <a:xfrm>
              <a:off x="3791745" y="5610726"/>
              <a:ext cx="587476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1400" b="1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전국 </a:t>
              </a:r>
              <a:r>
                <a:rPr lang="ko-KR" altLang="en-US" sz="1400" b="1" u="sng" spc="-100" dirty="0" err="1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하이카프라자</a:t>
              </a:r>
              <a:r>
                <a:rPr lang="ko-KR" altLang="en-US" sz="1400" b="1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 기준으로 판단되기에 상시 근로자 </a:t>
              </a:r>
              <a:r>
                <a:rPr lang="en-US" altLang="ko-KR" sz="1400" b="1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50</a:t>
              </a:r>
              <a:r>
                <a:rPr lang="ko-KR" altLang="en-US" sz="1400" b="1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인 이상 사업장으로 적용</a:t>
              </a:r>
              <a:endParaRPr lang="en-US" altLang="ko-KR" sz="1400" b="1" u="sng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r>
                <a:rPr lang="en-US" altLang="ko-KR" sz="1400" b="1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(2022</a:t>
              </a:r>
              <a:r>
                <a:rPr lang="ko-KR" altLang="en-US" sz="1400" b="1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년 </a:t>
              </a:r>
              <a:r>
                <a:rPr lang="en-US" altLang="ko-KR" sz="1400" b="1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1</a:t>
              </a:r>
              <a:r>
                <a:rPr lang="ko-KR" altLang="en-US" sz="1400" b="1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월 </a:t>
              </a:r>
              <a:r>
                <a:rPr lang="en-US" altLang="ko-KR" sz="1400" b="1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27</a:t>
              </a:r>
              <a:r>
                <a:rPr lang="ko-KR" altLang="en-US" sz="1400" b="1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일 부터 중대재해처벌법 적용 대상</a:t>
              </a:r>
              <a:r>
                <a:rPr lang="en-US" altLang="ko-KR" sz="1400" b="1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)</a:t>
              </a:r>
            </a:p>
          </p:txBody>
        </p:sp>
      </p:grpSp>
      <p:sp>
        <p:nvSpPr>
          <p:cNvPr id="22" name="직사각형 21"/>
          <p:cNvSpPr/>
          <p:nvPr/>
        </p:nvSpPr>
        <p:spPr>
          <a:xfrm>
            <a:off x="494525" y="177283"/>
            <a:ext cx="4842588" cy="6158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spc="-100" dirty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Ⅳ. </a:t>
            </a:r>
            <a:r>
              <a:rPr lang="ko-KR" altLang="en-US" sz="2400" spc="-100" dirty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중대재해처벌법의 적용범위와 시기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1393074" y="1763247"/>
            <a:ext cx="111844" cy="327995"/>
          </a:xfrm>
          <a:prstGeom prst="rect">
            <a:avLst/>
          </a:prstGeom>
          <a:solidFill>
            <a:srgbClr val="003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solidFill>
                <a:prstClr val="white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1611910" y="1727188"/>
            <a:ext cx="3128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spc="-100" dirty="0" smtClean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적용범위 및 시기</a:t>
            </a:r>
            <a:endParaRPr lang="en-US" altLang="ko-KR" sz="20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239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1"/>
          <p:cNvSpPr>
            <a:spLocks noChangeArrowheads="1"/>
          </p:cNvSpPr>
          <p:nvPr/>
        </p:nvSpPr>
        <p:spPr bwMode="gray">
          <a:xfrm>
            <a:off x="1796562" y="1240012"/>
            <a:ext cx="8597729" cy="5218981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ko-KR" dirty="0">
              <a:latin typeface="나눔고딕" panose="020D0604000000000000" pitchFamily="50" charset="-127"/>
              <a:ea typeface="나눔고딕" panose="020D0604000000000000" pitchFamily="50" charset="-127"/>
              <a:cs typeface="Tahoma" pitchFamily="34" charset="0"/>
            </a:endParaRPr>
          </a:p>
        </p:txBody>
      </p:sp>
      <p:grpSp>
        <p:nvGrpSpPr>
          <p:cNvPr id="1001" name="그룹 1001"/>
          <p:cNvGrpSpPr/>
          <p:nvPr/>
        </p:nvGrpSpPr>
        <p:grpSpPr>
          <a:xfrm>
            <a:off x="2763252" y="1689561"/>
            <a:ext cx="6664347" cy="4330093"/>
            <a:chOff x="1449670" y="1259924"/>
            <a:chExt cx="7795898" cy="5065307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49670" y="1259924"/>
              <a:ext cx="7795898" cy="5065307"/>
            </a:xfrm>
            <a:prstGeom prst="rect">
              <a:avLst/>
            </a:prstGeom>
          </p:spPr>
        </p:pic>
      </p:grpSp>
      <p:grpSp>
        <p:nvGrpSpPr>
          <p:cNvPr id="2" name="그룹 1"/>
          <p:cNvGrpSpPr/>
          <p:nvPr/>
        </p:nvGrpSpPr>
        <p:grpSpPr>
          <a:xfrm>
            <a:off x="3704160" y="3061096"/>
            <a:ext cx="1679871" cy="1183402"/>
            <a:chOff x="3698318" y="2652544"/>
            <a:chExt cx="1679871" cy="1183402"/>
          </a:xfrm>
        </p:grpSpPr>
        <p:sp>
          <p:nvSpPr>
            <p:cNvPr id="6" name="Object 6"/>
            <p:cNvSpPr txBox="1"/>
            <p:nvPr/>
          </p:nvSpPr>
          <p:spPr>
            <a:xfrm>
              <a:off x="3698318" y="2652544"/>
              <a:ext cx="1679871" cy="46076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sz="2394" kern="0" spc="-85" dirty="0">
                  <a:solidFill>
                    <a:srgbClr val="FFFFFF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Gmarket Sans Bold" pitchFamily="34" charset="0"/>
                </a:rPr>
                <a:t>PART</a:t>
              </a:r>
              <a:endParaRPr lang="en-US" sz="1539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3729907" y="2974172"/>
              <a:ext cx="1616692" cy="86177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sz="5000" kern="0" spc="-256" dirty="0">
                  <a:solidFill>
                    <a:srgbClr val="FFFFFF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Gmarket Sans Bold" pitchFamily="34" charset="0"/>
                </a:rPr>
                <a:t>Ⅴ</a:t>
              </a:r>
              <a:endParaRPr lang="en-US" sz="5000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4" name="그룹 3"/>
          <p:cNvGrpSpPr/>
          <p:nvPr/>
        </p:nvGrpSpPr>
        <p:grpSpPr>
          <a:xfrm>
            <a:off x="6004342" y="2811361"/>
            <a:ext cx="3242643" cy="1761904"/>
            <a:chOff x="5932693" y="2399733"/>
            <a:chExt cx="3242643" cy="1761904"/>
          </a:xfrm>
        </p:grpSpPr>
        <p:sp>
          <p:nvSpPr>
            <p:cNvPr id="5" name="Object 5"/>
            <p:cNvSpPr txBox="1"/>
            <p:nvPr/>
          </p:nvSpPr>
          <p:spPr>
            <a:xfrm>
              <a:off x="5932693" y="2937536"/>
              <a:ext cx="3242643" cy="70788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ko-KR" altLang="en-US" sz="2000" dirty="0">
                  <a:solidFill>
                    <a:schemeClr val="accent2">
                      <a:lumMod val="75000"/>
                    </a:schemeClr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사전 관리 매뉴얼 및 </a:t>
              </a:r>
              <a:endParaRPr lang="en-US" altLang="ko-KR" sz="2000" dirty="0">
                <a:solidFill>
                  <a:schemeClr val="accent2">
                    <a:lumMod val="75000"/>
                  </a:schemeClr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endParaRPr>
            </a:p>
            <a:p>
              <a:pPr algn="ctr"/>
              <a:r>
                <a:rPr lang="ko-KR" altLang="en-US" sz="2000" dirty="0">
                  <a:solidFill>
                    <a:schemeClr val="accent2">
                      <a:lumMod val="75000"/>
                    </a:schemeClr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업무절차</a:t>
              </a:r>
              <a:endParaRPr lang="en-US" sz="2000" dirty="0">
                <a:solidFill>
                  <a:schemeClr val="accent2">
                    <a:lumMod val="75000"/>
                  </a:schemeClr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endParaRPr>
            </a:p>
          </p:txBody>
        </p:sp>
        <p:grpSp>
          <p:nvGrpSpPr>
            <p:cNvPr id="1002" name="그룹 1002"/>
            <p:cNvGrpSpPr/>
            <p:nvPr/>
          </p:nvGrpSpPr>
          <p:grpSpPr>
            <a:xfrm>
              <a:off x="7316749" y="2399733"/>
              <a:ext cx="321199" cy="290733"/>
              <a:chOff x="6776308" y="2577395"/>
              <a:chExt cx="375736" cy="340097"/>
            </a:xfrm>
          </p:grpSpPr>
          <p:pic>
            <p:nvPicPr>
              <p:cNvPr id="9" name="Object 8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6776308" y="2577395"/>
                <a:ext cx="375736" cy="340097"/>
              </a:xfrm>
              <a:prstGeom prst="rect">
                <a:avLst/>
              </a:prstGeom>
            </p:spPr>
          </p:pic>
        </p:grpSp>
        <p:grpSp>
          <p:nvGrpSpPr>
            <p:cNvPr id="1003" name="그룹 1003"/>
            <p:cNvGrpSpPr/>
            <p:nvPr/>
          </p:nvGrpSpPr>
          <p:grpSpPr>
            <a:xfrm>
              <a:off x="7316749" y="3870904"/>
              <a:ext cx="321199" cy="290733"/>
              <a:chOff x="6776308" y="4298359"/>
              <a:chExt cx="375736" cy="340097"/>
            </a:xfrm>
          </p:grpSpPr>
          <p:pic>
            <p:nvPicPr>
              <p:cNvPr id="12" name="Object 11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776308" y="4298359"/>
                <a:ext cx="375736" cy="34009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26632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830931" y="2379224"/>
            <a:ext cx="8548041" cy="41335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385" b="1" dirty="0">
              <a:solidFill>
                <a:schemeClr val="tx1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  <a:p>
            <a:endParaRPr lang="en-US" altLang="ko-KR" sz="1477" dirty="0">
              <a:solidFill>
                <a:schemeClr val="tx1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  <a:p>
            <a:r>
              <a:rPr lang="en-US" altLang="ko-KR" sz="1292" dirty="0">
                <a:solidFill>
                  <a:schemeClr val="tx1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 </a:t>
            </a:r>
            <a:endParaRPr lang="ko-KR" altLang="en-US" sz="1108" baseline="30000" dirty="0">
              <a:solidFill>
                <a:schemeClr val="tx1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942488"/>
              </p:ext>
            </p:extLst>
          </p:nvPr>
        </p:nvGraphicFramePr>
        <p:xfrm>
          <a:off x="1928487" y="2474902"/>
          <a:ext cx="8352927" cy="39421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1159679622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21941933"/>
                    </a:ext>
                  </a:extLst>
                </a:gridCol>
                <a:gridCol w="4104455">
                  <a:extLst>
                    <a:ext uri="{9D8B030D-6E8A-4147-A177-3AD203B41FA5}">
                      <a16:colId xmlns:a16="http://schemas.microsoft.com/office/drawing/2014/main" val="1790761410"/>
                    </a:ext>
                  </a:extLst>
                </a:gridCol>
              </a:tblGrid>
              <a:tr h="419652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300" kern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</a:rPr>
                        <a:t>사고유형</a:t>
                      </a:r>
                      <a:endParaRPr lang="ko-KR" sz="13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5580" algn="l"/>
                          <a:tab pos="270510" algn="l"/>
                        </a:tabLst>
                      </a:pPr>
                      <a:r>
                        <a:rPr lang="ko-KR" altLang="en-US" sz="13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+mn-cs"/>
                        </a:rPr>
                        <a:t>위험요인 </a:t>
                      </a:r>
                      <a:r>
                        <a:rPr lang="en-US" altLang="ko-KR" sz="13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+mn-cs"/>
                        </a:rPr>
                        <a:t>(</a:t>
                      </a:r>
                      <a:r>
                        <a:rPr lang="ko-KR" altLang="en-US" sz="13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+mn-cs"/>
                        </a:rPr>
                        <a:t>예시</a:t>
                      </a:r>
                      <a:r>
                        <a:rPr lang="en-US" altLang="ko-KR" sz="13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+mn-cs"/>
                        </a:rPr>
                        <a:t>)</a:t>
                      </a:r>
                      <a:endParaRPr lang="ko-KR" sz="13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5580" algn="l"/>
                          <a:tab pos="270510" algn="l"/>
                        </a:tabLst>
                      </a:pPr>
                      <a:r>
                        <a:rPr lang="ko-KR" altLang="en-US" sz="13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</a:rPr>
                        <a:t>예방대책</a:t>
                      </a:r>
                      <a:endParaRPr lang="ko-KR" sz="13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896981"/>
                  </a:ext>
                </a:extLst>
              </a:tr>
              <a:tr h="597644">
                <a:tc row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300" kern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</a:rPr>
                        <a:t>교통 사고</a:t>
                      </a:r>
                      <a:endParaRPr lang="en-US" altLang="ko-KR" sz="1300" kern="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</a:endParaRPr>
                    </a:p>
                  </a:txBody>
                  <a:tcPr marL="63305" marR="63305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dirty="0" err="1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피해물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 입회를 위해 이동 중 발생한</a:t>
                      </a: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      </a:t>
                      </a: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ko-KR" altLang="en-US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교통사고</a:t>
                      </a:r>
                      <a:endParaRPr lang="ko-KR" sz="12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규정 속도 및 신호 등 교통법규 준수</a:t>
                      </a:r>
                      <a:endParaRPr lang="en-US" altLang="ko-KR" sz="1200" kern="10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안전운전 및 방어운전</a:t>
                      </a:r>
                      <a:endParaRPr lang="ko-KR" sz="12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/>
                </a:tc>
                <a:extLst>
                  <a:ext uri="{0D108BD9-81ED-4DB2-BD59-A6C34878D82A}">
                    <a16:rowId xmlns:a16="http://schemas.microsoft.com/office/drawing/2014/main" val="2844924654"/>
                  </a:ext>
                </a:extLst>
              </a:tr>
              <a:tr h="985248">
                <a:tc v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9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현장에서 제</a:t>
                      </a: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자 또는 제</a:t>
                      </a: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차량에 의한 </a:t>
                      </a:r>
                      <a:endParaRPr lang="en-US" altLang="ko-KR" sz="1200" kern="10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    2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차 사고</a:t>
                      </a:r>
                      <a:endParaRPr lang="ko-KR" sz="12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사고차량을 갓길 또는 도로 가장자리로 신속히 이동</a:t>
                      </a:r>
                      <a:endParaRPr lang="en-US" altLang="ko-KR" sz="1200" kern="10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차량 후방에 삼각대 및 </a:t>
                      </a:r>
                      <a:r>
                        <a:rPr lang="ko-KR" altLang="en-US" sz="1200" kern="100" dirty="0" err="1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경광봉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 설치</a:t>
                      </a:r>
                      <a:endParaRPr lang="en-US" altLang="ko-KR" sz="1200" kern="10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차량 승</a:t>
                      </a: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ko-KR" altLang="en-US" sz="1200" kern="100" dirty="0" err="1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하차시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 전</a:t>
                      </a: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후 </a:t>
                      </a: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좌</a:t>
                      </a: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우 상시 경계</a:t>
                      </a:r>
                      <a:endParaRPr lang="en-US" altLang="ko-KR" sz="1200" kern="10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비상등 켜고 보닛 및 트렁크 개방 후 </a:t>
                      </a:r>
                      <a:r>
                        <a:rPr lang="ko-KR" altLang="en-US" sz="1200" kern="100" dirty="0" err="1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고장차량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 표시</a:t>
                      </a:r>
                      <a:endParaRPr lang="en-US" altLang="ko-KR" sz="1200" kern="10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dirty="0" err="1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심야시간대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 야광 안전엑스반도 등 </a:t>
                      </a:r>
                      <a:r>
                        <a:rPr lang="ko-KR" altLang="en-US" sz="1200" kern="100" dirty="0" err="1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안전복장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 착용</a:t>
                      </a:r>
                      <a:endParaRPr lang="ko-KR" sz="12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/>
                </a:tc>
                <a:extLst>
                  <a:ext uri="{0D108BD9-81ED-4DB2-BD59-A6C34878D82A}">
                    <a16:rowId xmlns:a16="http://schemas.microsoft.com/office/drawing/2014/main" val="2923205315"/>
                  </a:ext>
                </a:extLst>
              </a:tr>
              <a:tr h="1026869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300" kern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</a:rPr>
                        <a:t>현장 입회</a:t>
                      </a:r>
                      <a:endParaRPr lang="ko-KR" sz="13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현장에서 </a:t>
                      </a:r>
                      <a:r>
                        <a:rPr lang="ko-KR" altLang="en-US" sz="1200" kern="100" dirty="0" err="1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피해물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 입회 중 발생한 사고</a:t>
                      </a:r>
                      <a:endParaRPr lang="ko-KR" sz="12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고압전류장치 장비 확인 시 절연 장갑 착용</a:t>
                      </a:r>
                      <a:endParaRPr lang="en-US" altLang="ko-KR" sz="1200" kern="10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무거운 물체 이동시 필요 </a:t>
                      </a:r>
                      <a:r>
                        <a:rPr lang="ko-KR" altLang="en-US" sz="1200" kern="100" dirty="0" err="1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장비사용</a:t>
                      </a:r>
                      <a:endParaRPr lang="en-US" altLang="ko-KR" sz="1200" kern="10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차량 고정 장치 철저하게 관리</a:t>
                      </a: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확인하여 업무</a:t>
                      </a:r>
                      <a:endParaRPr lang="en-US" altLang="ko-KR" sz="1200" kern="10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현장 </a:t>
                      </a:r>
                      <a:r>
                        <a:rPr lang="ko-KR" altLang="en-US" sz="1200" kern="100" dirty="0" err="1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안전복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 및 작업용 보호안경 등 착용</a:t>
                      </a:r>
                      <a:endParaRPr lang="en-US" altLang="ko-KR" sz="1200" kern="10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이상기후 발생시 안전장비 착용 및 안전지대에서 확인</a:t>
                      </a:r>
                      <a:endParaRPr lang="ko-KR" sz="12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/>
                </a:tc>
                <a:extLst>
                  <a:ext uri="{0D108BD9-81ED-4DB2-BD59-A6C34878D82A}">
                    <a16:rowId xmlns:a16="http://schemas.microsoft.com/office/drawing/2014/main" val="1673926330"/>
                  </a:ext>
                </a:extLst>
              </a:tr>
              <a:tr h="912772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300" kern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</a:rPr>
                        <a:t>사업장</a:t>
                      </a:r>
                      <a:r>
                        <a:rPr lang="ko-KR" altLang="en-US" sz="1300" kern="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</a:rPr>
                        <a:t> 내</a:t>
                      </a:r>
                      <a:endParaRPr lang="ko-KR" sz="13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사업장에서 업무 수행 중 발생한 사고</a:t>
                      </a:r>
                      <a:endParaRPr lang="ko-KR" sz="12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사업장에서 업무 수행 시 안전수칙 준용</a:t>
                      </a:r>
                      <a:endParaRPr lang="en-US" altLang="ko-KR" sz="1200" kern="10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소화기 및 구급약 등 안전장비 비치 및 상시 점검</a:t>
                      </a:r>
                      <a:endParaRPr lang="ko-KR" sz="12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/>
                </a:tc>
                <a:extLst>
                  <a:ext uri="{0D108BD9-81ED-4DB2-BD59-A6C34878D82A}">
                    <a16:rowId xmlns:a16="http://schemas.microsoft.com/office/drawing/2014/main" val="2418656093"/>
                  </a:ext>
                </a:extLst>
              </a:tr>
            </a:tbl>
          </a:graphicData>
        </a:graphic>
      </p:graphicFrame>
      <p:sp>
        <p:nvSpPr>
          <p:cNvPr id="10" name="직사각형 9"/>
          <p:cNvSpPr/>
          <p:nvPr/>
        </p:nvSpPr>
        <p:spPr>
          <a:xfrm>
            <a:off x="494525" y="177283"/>
            <a:ext cx="4842588" cy="6158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spc="-100" dirty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Ⅴ. </a:t>
            </a:r>
            <a:r>
              <a:rPr lang="ko-KR" altLang="en-US" sz="2400" spc="-100" dirty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사전 관리 매뉴얼 및 업무절차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3074" y="1763247"/>
            <a:ext cx="111844" cy="327995"/>
          </a:xfrm>
          <a:prstGeom prst="rect">
            <a:avLst/>
          </a:prstGeom>
          <a:solidFill>
            <a:srgbClr val="003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solidFill>
                <a:prstClr val="white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611910" y="1727188"/>
            <a:ext cx="3128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spc="-100" dirty="0" smtClean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사전관리매뉴얼</a:t>
            </a:r>
            <a:endParaRPr lang="en-US" altLang="ko-KR" sz="20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431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840213"/>
              </p:ext>
            </p:extLst>
          </p:nvPr>
        </p:nvGraphicFramePr>
        <p:xfrm>
          <a:off x="1928487" y="2467189"/>
          <a:ext cx="8352927" cy="39987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1159679622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21941933"/>
                    </a:ext>
                  </a:extLst>
                </a:gridCol>
                <a:gridCol w="4032447">
                  <a:extLst>
                    <a:ext uri="{9D8B030D-6E8A-4147-A177-3AD203B41FA5}">
                      <a16:colId xmlns:a16="http://schemas.microsoft.com/office/drawing/2014/main" val="1790761410"/>
                    </a:ext>
                  </a:extLst>
                </a:gridCol>
              </a:tblGrid>
              <a:tr h="239460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300" kern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</a:rPr>
                        <a:t>구분</a:t>
                      </a:r>
                      <a:endParaRPr lang="en-US" altLang="ko-KR" sz="1300" kern="10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5580" algn="l"/>
                          <a:tab pos="270510" algn="l"/>
                        </a:tabLst>
                      </a:pPr>
                      <a:r>
                        <a:rPr lang="ko-KR" altLang="en-US" sz="13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+mn-cs"/>
                        </a:rPr>
                        <a:t>업무절차</a:t>
                      </a:r>
                      <a:endParaRPr lang="ko-KR" sz="13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5580" algn="l"/>
                          <a:tab pos="270510" algn="l"/>
                        </a:tabLst>
                      </a:pPr>
                      <a:r>
                        <a:rPr lang="ko-KR" altLang="en-US" sz="13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</a:rPr>
                        <a:t>비고</a:t>
                      </a:r>
                      <a:endParaRPr lang="ko-KR" sz="13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896981"/>
                  </a:ext>
                </a:extLst>
              </a:tr>
              <a:tr h="1165834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300" kern="0" dirty="0" err="1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</a:rPr>
                        <a:t>사전관리</a:t>
                      </a:r>
                      <a:endParaRPr lang="en-US" altLang="ko-KR" sz="1300" kern="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</a:endParaRPr>
                    </a:p>
                  </a:txBody>
                  <a:tcPr marL="63305" marR="63305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altLang="ko-KR" sz="1200" kern="10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o-KR" altLang="en-US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중대재해 대응 매뉴얼 구비</a:t>
                      </a: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업체별</a:t>
                      </a: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긴급 상황 시 대처요령 사전 숙지</a:t>
                      </a:r>
                      <a:endParaRPr lang="en-US" altLang="ko-KR" sz="1200" kern="100" baseline="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직원들 매뉴얼 숙지 여부 정기점검</a:t>
                      </a:r>
                      <a:endParaRPr lang="en-US" altLang="ko-KR" sz="1200" kern="100" baseline="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안전보건 점검 및 정기회의 실시</a:t>
                      </a:r>
                      <a:endParaRPr lang="en-US" altLang="ko-KR" sz="1200" kern="100" baseline="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sz="12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자체적으로 최소 반기 또는 분기 단위로 안전보건 점검 및 </a:t>
                      </a:r>
                      <a:endParaRPr lang="en-US" altLang="ko-KR" sz="1200" kern="10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회의 시행</a:t>
                      </a:r>
                      <a:endParaRPr lang="ko-KR" sz="12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/>
                </a:tc>
                <a:extLst>
                  <a:ext uri="{0D108BD9-81ED-4DB2-BD59-A6C34878D82A}">
                    <a16:rowId xmlns:a16="http://schemas.microsoft.com/office/drawing/2014/main" val="2844924654"/>
                  </a:ext>
                </a:extLst>
              </a:tr>
              <a:tr h="465677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3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사고발생</a:t>
                      </a:r>
                      <a:endParaRPr lang="ko-KR" sz="13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o-KR" altLang="en-US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작업 중지 → 근로자 대피</a:t>
                      </a:r>
                      <a:endParaRPr lang="en-US" altLang="ko-KR" sz="1200" kern="100" baseline="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구호 조치 → 추가 피해방지</a:t>
                      </a:r>
                      <a:endParaRPr lang="en-US" altLang="ko-KR" sz="1200" kern="100" baseline="0" dirty="0" smtClean="0">
                        <a:effectLst/>
                        <a:latin typeface="맑은 고딕" panose="020B0503020000020004" pitchFamily="50" charset="-127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신속한 응급조치 </a:t>
                      </a: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/ 119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신고</a:t>
                      </a:r>
                      <a:endParaRPr lang="ko-KR" sz="12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/>
                </a:tc>
                <a:extLst>
                  <a:ext uri="{0D108BD9-81ED-4DB2-BD59-A6C34878D82A}">
                    <a16:rowId xmlns:a16="http://schemas.microsoft.com/office/drawing/2014/main" val="2923205315"/>
                  </a:ext>
                </a:extLst>
              </a:tr>
              <a:tr h="553758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300" kern="0" dirty="0" err="1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</a:rPr>
                        <a:t>즉시보고</a:t>
                      </a:r>
                      <a:endParaRPr lang="ko-KR" sz="13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o-KR" altLang="en-US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법인 대표자에게 즉시 전달</a:t>
                      </a:r>
                      <a:endParaRPr lang="en-US" altLang="ko-KR" sz="1200" kern="100" baseline="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지원부서 담당자에게 즉시 전달</a:t>
                      </a:r>
                      <a:endParaRPr lang="ko-KR" sz="12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사전 비상연락망 및 보고체계 구축</a:t>
                      </a:r>
                      <a:endParaRPr lang="ko-KR" sz="12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/>
                </a:tc>
                <a:extLst>
                  <a:ext uri="{0D108BD9-81ED-4DB2-BD59-A6C34878D82A}">
                    <a16:rowId xmlns:a16="http://schemas.microsoft.com/office/drawing/2014/main" val="1673926330"/>
                  </a:ext>
                </a:extLst>
              </a:tr>
              <a:tr h="576737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300" kern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</a:rPr>
                        <a:t>현장조사</a:t>
                      </a:r>
                      <a:endParaRPr lang="ko-KR" sz="13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o-KR" altLang="en-US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사고원인 조사</a:t>
                      </a:r>
                      <a:endParaRPr lang="en-US" altLang="ko-KR" sz="1200" kern="100" baseline="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사고현장 입증자료 수집</a:t>
                      </a:r>
                      <a:endParaRPr lang="en-US" altLang="ko-KR" sz="1200" kern="100" baseline="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2</a:t>
                      </a:r>
                      <a:r>
                        <a:rPr lang="ko-KR" altLang="en-US" sz="1200" kern="100" baseline="0" dirty="0" err="1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차사고</a:t>
                      </a:r>
                      <a:r>
                        <a:rPr lang="ko-KR" altLang="en-US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 방지 위해 현장 임시조치</a:t>
                      </a:r>
                      <a:endParaRPr lang="en-US" altLang="ko-KR" sz="1200" kern="100" baseline="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현장조사 진행 시 안전에 유의</a:t>
                      </a:r>
                      <a:endParaRPr lang="ko-KR" sz="12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/>
                </a:tc>
                <a:extLst>
                  <a:ext uri="{0D108BD9-81ED-4DB2-BD59-A6C34878D82A}">
                    <a16:rowId xmlns:a16="http://schemas.microsoft.com/office/drawing/2014/main" val="2418656093"/>
                  </a:ext>
                </a:extLst>
              </a:tr>
              <a:tr h="969468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3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사후관리</a:t>
                      </a:r>
                      <a:endParaRPr lang="ko-KR" sz="13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o-KR" altLang="en-US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유해</a:t>
                      </a: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o-KR" altLang="en-US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위험요인 파악 및 재발방지 대책 수립</a:t>
                      </a:r>
                      <a:endParaRPr lang="en-US" altLang="ko-KR" sz="1200" kern="100" baseline="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중대재해사고 관련 안전교육 시행</a:t>
                      </a:r>
                      <a:endParaRPr lang="en-US" altLang="ko-KR" sz="1200" kern="100" baseline="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개인별 안전보건점검 사항 숙지</a:t>
                      </a:r>
                      <a:endParaRPr lang="en-US" altLang="ko-KR" sz="1200" kern="100" baseline="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정기적인 위험성 점검 및 평가</a:t>
                      </a:r>
                      <a:endParaRPr lang="en-US" altLang="ko-KR" sz="1200" kern="100" baseline="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중대재해 피해자 및 가족 면담 등</a:t>
                      </a:r>
                      <a:endParaRPr lang="en-US" altLang="ko-KR" sz="1200" kern="100" baseline="0" dirty="0" smtClean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ko-KR" altLang="en-US" sz="1200" kern="100" baseline="0" dirty="0" smtClean="0">
                          <a:effectLst/>
                          <a:latin typeface="현대해상 고딕 Light" panose="020B0600000101010101" pitchFamily="50" charset="-127"/>
                          <a:ea typeface="현대해상 고딕 Light" panose="020B0600000101010101" pitchFamily="50" charset="-127"/>
                          <a:cs typeface="Times New Roman" panose="02020603050405020304" pitchFamily="18" charset="0"/>
                        </a:rPr>
                        <a:t>별도의 대책 위원회 구성 등</a:t>
                      </a:r>
                      <a:endParaRPr lang="ko-KR" sz="1200" kern="100" dirty="0">
                        <a:effectLst/>
                        <a:latin typeface="현대해상 고딕 Light" panose="020B0600000101010101" pitchFamily="50" charset="-127"/>
                        <a:ea typeface="현대해상 고딕 Light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 anchor="ctr"/>
                </a:tc>
                <a:extLst>
                  <a:ext uri="{0D108BD9-81ED-4DB2-BD59-A6C34878D82A}">
                    <a16:rowId xmlns:a16="http://schemas.microsoft.com/office/drawing/2014/main" val="2119061332"/>
                  </a:ext>
                </a:extLst>
              </a:tr>
            </a:tbl>
          </a:graphicData>
        </a:graphic>
      </p:graphicFrame>
      <p:sp>
        <p:nvSpPr>
          <p:cNvPr id="10" name="직사각형 9"/>
          <p:cNvSpPr/>
          <p:nvPr/>
        </p:nvSpPr>
        <p:spPr>
          <a:xfrm>
            <a:off x="1830931" y="2379224"/>
            <a:ext cx="8548041" cy="41335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385" b="1" dirty="0">
              <a:solidFill>
                <a:schemeClr val="tx1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  <a:p>
            <a:endParaRPr lang="en-US" altLang="ko-KR" sz="1477" dirty="0">
              <a:solidFill>
                <a:schemeClr val="tx1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  <a:p>
            <a:r>
              <a:rPr lang="en-US" altLang="ko-KR" sz="1292" dirty="0">
                <a:solidFill>
                  <a:schemeClr val="tx1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 </a:t>
            </a:r>
            <a:endParaRPr lang="ko-KR" altLang="en-US" sz="1108" baseline="30000" dirty="0">
              <a:solidFill>
                <a:schemeClr val="tx1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393074" y="1763247"/>
            <a:ext cx="111844" cy="327995"/>
          </a:xfrm>
          <a:prstGeom prst="rect">
            <a:avLst/>
          </a:prstGeom>
          <a:solidFill>
            <a:srgbClr val="003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solidFill>
                <a:prstClr val="white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611910" y="1727188"/>
            <a:ext cx="3128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spc="-100" dirty="0" smtClean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업무절차</a:t>
            </a:r>
            <a:endParaRPr lang="en-US" altLang="ko-KR" sz="20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494525" y="177283"/>
            <a:ext cx="4842588" cy="6158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spc="-100" dirty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Ⅴ. </a:t>
            </a:r>
            <a:r>
              <a:rPr lang="ko-KR" altLang="en-US" sz="2400" spc="-100" dirty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사전 관리 매뉴얼 및 업무절차</a:t>
            </a:r>
          </a:p>
        </p:txBody>
      </p:sp>
    </p:spTree>
    <p:extLst>
      <p:ext uri="{BB962C8B-B14F-4D97-AF65-F5344CB8AC3E}">
        <p14:creationId xmlns:p14="http://schemas.microsoft.com/office/powerpoint/2010/main" val="103699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1"/>
          <p:cNvSpPr>
            <a:spLocks noChangeArrowheads="1"/>
          </p:cNvSpPr>
          <p:nvPr/>
        </p:nvSpPr>
        <p:spPr bwMode="gray">
          <a:xfrm>
            <a:off x="1796562" y="1240012"/>
            <a:ext cx="8597729" cy="5218981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ko-KR" dirty="0">
              <a:latin typeface="나눔고딕" panose="020D0604000000000000" pitchFamily="50" charset="-127"/>
              <a:ea typeface="나눔고딕" panose="020D0604000000000000" pitchFamily="50" charset="-127"/>
              <a:cs typeface="Tahoma" pitchFamily="34" charset="0"/>
            </a:endParaRPr>
          </a:p>
        </p:txBody>
      </p:sp>
      <p:grpSp>
        <p:nvGrpSpPr>
          <p:cNvPr id="1001" name="그룹 1001"/>
          <p:cNvGrpSpPr/>
          <p:nvPr/>
        </p:nvGrpSpPr>
        <p:grpSpPr>
          <a:xfrm>
            <a:off x="2763252" y="1687195"/>
            <a:ext cx="6664347" cy="4330093"/>
            <a:chOff x="1449670" y="1259924"/>
            <a:chExt cx="7795898" cy="5065307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49670" y="1259924"/>
              <a:ext cx="7795898" cy="5065307"/>
            </a:xfrm>
            <a:prstGeom prst="rect">
              <a:avLst/>
            </a:prstGeom>
          </p:spPr>
        </p:pic>
      </p:grpSp>
      <p:grpSp>
        <p:nvGrpSpPr>
          <p:cNvPr id="2" name="그룹 1"/>
          <p:cNvGrpSpPr/>
          <p:nvPr/>
        </p:nvGrpSpPr>
        <p:grpSpPr>
          <a:xfrm>
            <a:off x="3630443" y="3062653"/>
            <a:ext cx="1818905" cy="1183402"/>
            <a:chOff x="3628801" y="2652544"/>
            <a:chExt cx="1818905" cy="1183402"/>
          </a:xfrm>
        </p:grpSpPr>
        <p:sp>
          <p:nvSpPr>
            <p:cNvPr id="6" name="Object 6"/>
            <p:cNvSpPr txBox="1"/>
            <p:nvPr/>
          </p:nvSpPr>
          <p:spPr>
            <a:xfrm>
              <a:off x="3698318" y="2652544"/>
              <a:ext cx="1679871" cy="46076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sz="2394" kern="0" spc="-85" dirty="0">
                  <a:solidFill>
                    <a:srgbClr val="FFFFFF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Gmarket Sans Bold" pitchFamily="34" charset="0"/>
                </a:rPr>
                <a:t>PART</a:t>
              </a:r>
              <a:endParaRPr lang="en-US" sz="1539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3628801" y="2974172"/>
              <a:ext cx="1818905" cy="86177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sz="5000" kern="0" spc="-256" dirty="0">
                  <a:solidFill>
                    <a:srgbClr val="FFFFFF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Gmarket Sans Bold" pitchFamily="34" charset="0"/>
                </a:rPr>
                <a:t>Ⅵ</a:t>
              </a:r>
              <a:endParaRPr lang="en-US" sz="5000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4" name="그룹 3"/>
          <p:cNvGrpSpPr/>
          <p:nvPr/>
        </p:nvGrpSpPr>
        <p:grpSpPr>
          <a:xfrm>
            <a:off x="6004342" y="2810278"/>
            <a:ext cx="3242643" cy="1761904"/>
            <a:chOff x="5932693" y="2399733"/>
            <a:chExt cx="3242643" cy="1761904"/>
          </a:xfrm>
        </p:grpSpPr>
        <p:sp>
          <p:nvSpPr>
            <p:cNvPr id="5" name="Object 5"/>
            <p:cNvSpPr txBox="1"/>
            <p:nvPr/>
          </p:nvSpPr>
          <p:spPr>
            <a:xfrm>
              <a:off x="5932693" y="3028890"/>
              <a:ext cx="3242643" cy="40011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ko-KR" altLang="en-US" sz="2000" kern="0" spc="-256" dirty="0">
                  <a:solidFill>
                    <a:srgbClr val="2FA599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중대재해 대응 및 조치</a:t>
              </a:r>
              <a:endParaRPr lang="en-US" sz="2000" dirty="0">
                <a:latin typeface="현대해상 고딕 Medium" panose="020B0600000101010101" pitchFamily="50" charset="-127"/>
                <a:ea typeface="현대해상 고딕 Medium" panose="020B0600000101010101" pitchFamily="50" charset="-127"/>
              </a:endParaRPr>
            </a:p>
          </p:txBody>
        </p:sp>
        <p:grpSp>
          <p:nvGrpSpPr>
            <p:cNvPr id="1002" name="그룹 1002"/>
            <p:cNvGrpSpPr/>
            <p:nvPr/>
          </p:nvGrpSpPr>
          <p:grpSpPr>
            <a:xfrm>
              <a:off x="7316749" y="2399733"/>
              <a:ext cx="321199" cy="290733"/>
              <a:chOff x="6776308" y="2577395"/>
              <a:chExt cx="375736" cy="340097"/>
            </a:xfrm>
          </p:grpSpPr>
          <p:pic>
            <p:nvPicPr>
              <p:cNvPr id="9" name="Object 8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6776308" y="2577395"/>
                <a:ext cx="375736" cy="340097"/>
              </a:xfrm>
              <a:prstGeom prst="rect">
                <a:avLst/>
              </a:prstGeom>
            </p:spPr>
          </p:pic>
        </p:grpSp>
        <p:grpSp>
          <p:nvGrpSpPr>
            <p:cNvPr id="1003" name="그룹 1003"/>
            <p:cNvGrpSpPr/>
            <p:nvPr/>
          </p:nvGrpSpPr>
          <p:grpSpPr>
            <a:xfrm>
              <a:off x="7316749" y="3870904"/>
              <a:ext cx="321199" cy="290733"/>
              <a:chOff x="6776308" y="4298359"/>
              <a:chExt cx="375736" cy="340097"/>
            </a:xfrm>
          </p:grpSpPr>
          <p:pic>
            <p:nvPicPr>
              <p:cNvPr id="12" name="Object 11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776308" y="4298359"/>
                <a:ext cx="375736" cy="34009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11670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직사각형 80"/>
          <p:cNvSpPr/>
          <p:nvPr/>
        </p:nvSpPr>
        <p:spPr>
          <a:xfrm>
            <a:off x="1679511" y="2379225"/>
            <a:ext cx="9433248" cy="38442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385" b="1" dirty="0">
              <a:solidFill>
                <a:schemeClr val="tx1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  <a:p>
            <a:endParaRPr lang="en-US" altLang="ko-KR" sz="1477" dirty="0">
              <a:solidFill>
                <a:schemeClr val="tx1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  <a:p>
            <a:r>
              <a:rPr lang="en-US" altLang="ko-KR" sz="1292" dirty="0">
                <a:solidFill>
                  <a:schemeClr val="tx1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 </a:t>
            </a:r>
            <a:endParaRPr lang="ko-KR" altLang="en-US" sz="1108" baseline="30000" dirty="0">
              <a:solidFill>
                <a:schemeClr val="tx1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94525" y="177283"/>
            <a:ext cx="4842588" cy="6158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spc="-100" dirty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Ⅵ. </a:t>
            </a:r>
            <a:r>
              <a:rPr lang="ko-KR" altLang="en-US" sz="2400" spc="-100" dirty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중대재해 대응 및 </a:t>
            </a:r>
            <a:r>
              <a:rPr lang="ko-KR" altLang="en-US" sz="2400" spc="-100" dirty="0" smtClean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조치</a:t>
            </a:r>
            <a:endParaRPr lang="ko-KR" altLang="en-US" sz="2400" spc="-100" dirty="0">
              <a:ln>
                <a:solidFill>
                  <a:srgbClr val="F18D00">
                    <a:alpha val="20000"/>
                  </a:srgbClr>
                </a:solidFill>
              </a:ln>
              <a:solidFill>
                <a:schemeClr val="tx1"/>
              </a:solidFill>
              <a:latin typeface="현대해상 고딕 Bold" panose="020B0600000101010101" pitchFamily="50" charset="-127"/>
              <a:ea typeface="현대해상 고딕 Bold" panose="020B0600000101010101" pitchFamily="50" charset="-127"/>
            </a:endParaRPr>
          </a:p>
        </p:txBody>
      </p:sp>
      <p:sp>
        <p:nvSpPr>
          <p:cNvPr id="2" name="직사각형 1"/>
          <p:cNvSpPr>
            <a:spLocks noChangeAspect="1"/>
          </p:cNvSpPr>
          <p:nvPr/>
        </p:nvSpPr>
        <p:spPr>
          <a:xfrm>
            <a:off x="1772822" y="2517928"/>
            <a:ext cx="1800000" cy="360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bg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중대재해 발생 징후</a:t>
            </a:r>
            <a:endParaRPr lang="ko-KR" altLang="en-US" sz="1400" dirty="0">
              <a:solidFill>
                <a:schemeClr val="bg1"/>
              </a:solidFill>
              <a:latin typeface="현대해상 고딕 Medium" panose="020B0600000101010101" pitchFamily="50" charset="-127"/>
              <a:ea typeface="현대해상 고딕 Medium" panose="020B0600000101010101" pitchFamily="50" charset="-127"/>
            </a:endParaRPr>
          </a:p>
        </p:txBody>
      </p:sp>
      <p:sp>
        <p:nvSpPr>
          <p:cNvPr id="10" name="직사각형 9"/>
          <p:cNvSpPr>
            <a:spLocks noChangeAspect="1"/>
          </p:cNvSpPr>
          <p:nvPr/>
        </p:nvSpPr>
        <p:spPr>
          <a:xfrm>
            <a:off x="1772822" y="5729605"/>
            <a:ext cx="1800000" cy="360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bg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중대재해 발생</a:t>
            </a:r>
            <a:endParaRPr lang="ko-KR" altLang="en-US" sz="1400" dirty="0">
              <a:solidFill>
                <a:schemeClr val="bg1"/>
              </a:solidFill>
              <a:latin typeface="현대해상 고딕 Medium" panose="020B0600000101010101" pitchFamily="50" charset="-127"/>
              <a:ea typeface="현대해상 고딕 Medium" panose="020B0600000101010101" pitchFamily="50" charset="-127"/>
            </a:endParaRPr>
          </a:p>
        </p:txBody>
      </p:sp>
      <p:sp>
        <p:nvSpPr>
          <p:cNvPr id="11" name="직사각형 10"/>
          <p:cNvSpPr>
            <a:spLocks noChangeAspect="1"/>
          </p:cNvSpPr>
          <p:nvPr/>
        </p:nvSpPr>
        <p:spPr>
          <a:xfrm>
            <a:off x="3089870" y="3944582"/>
            <a:ext cx="1260000" cy="72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업무</a:t>
            </a:r>
            <a:endParaRPr lang="en-US" altLang="ko-KR" sz="1400" dirty="0" smtClean="0">
              <a:solidFill>
                <a:schemeClr val="tx1"/>
              </a:solidFill>
              <a:latin typeface="현대해상 고딕 Medium" panose="020B0600000101010101" pitchFamily="50" charset="-127"/>
              <a:ea typeface="현대해상 고딕 Medium" panose="020B0600000101010101" pitchFamily="50" charset="-127"/>
            </a:endParaRPr>
          </a:p>
          <a:p>
            <a:pPr algn="ctr"/>
            <a:r>
              <a:rPr lang="ko-KR" altLang="en-US" sz="1400" dirty="0" smtClean="0">
                <a:solidFill>
                  <a:srgbClr val="FF0000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즉시 중지</a:t>
            </a:r>
            <a:endParaRPr lang="en-US" altLang="ko-KR" sz="1400" dirty="0" smtClean="0">
              <a:solidFill>
                <a:srgbClr val="FF0000"/>
              </a:solidFill>
              <a:latin typeface="현대해상 고딕 Medium" panose="020B0600000101010101" pitchFamily="50" charset="-127"/>
              <a:ea typeface="현대해상 고딕 Medium" panose="020B0600000101010101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4766918" y="3944582"/>
            <a:ext cx="1800000" cy="72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119 [</a:t>
            </a:r>
            <a:r>
              <a:rPr lang="ko-KR" altLang="en-US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선</a:t>
            </a:r>
            <a:r>
              <a:rPr lang="en-US" altLang="ko-KR" sz="1400" dirty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]</a:t>
            </a:r>
            <a:r>
              <a:rPr lang="ko-KR" altLang="en-US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신고</a:t>
            </a:r>
            <a:endParaRPr lang="en-US" altLang="ko-KR" sz="1400" dirty="0" smtClean="0">
              <a:solidFill>
                <a:schemeClr val="tx1"/>
              </a:solidFill>
              <a:latin typeface="현대해상 고딕 Medium" panose="020B0600000101010101" pitchFamily="50" charset="-127"/>
              <a:ea typeface="현대해상 고딕 Medium" panose="020B0600000101010101" pitchFamily="50" charset="-127"/>
            </a:endParaRPr>
          </a:p>
          <a:p>
            <a:pPr algn="ctr"/>
            <a:r>
              <a:rPr lang="ko-KR" altLang="en-US" sz="1400" dirty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 </a:t>
            </a:r>
            <a:r>
              <a:rPr lang="ko-KR" altLang="en-US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       </a:t>
            </a:r>
            <a:r>
              <a:rPr lang="en-US" altLang="ko-KR" sz="1400" dirty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[</a:t>
            </a:r>
            <a:r>
              <a:rPr lang="ko-KR" altLang="en-US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후</a:t>
            </a:r>
            <a:r>
              <a:rPr lang="en-US" altLang="ko-KR" sz="1400" dirty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]</a:t>
            </a:r>
            <a:r>
              <a:rPr lang="ko-KR" altLang="en-US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보고</a:t>
            </a:r>
            <a:endParaRPr lang="en-US" altLang="ko-KR" sz="1400" dirty="0" smtClean="0">
              <a:solidFill>
                <a:schemeClr val="tx1"/>
              </a:solidFill>
              <a:latin typeface="현대해상 고딕 Medium" panose="020B0600000101010101" pitchFamily="50" charset="-127"/>
              <a:ea typeface="현대해상 고딕 Medium" panose="020B0600000101010101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983966" y="3942315"/>
            <a:ext cx="1800000" cy="72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상황</a:t>
            </a:r>
            <a:r>
              <a:rPr lang="en-US" altLang="ko-KR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(</a:t>
            </a:r>
            <a:r>
              <a:rPr lang="ko-KR" altLang="en-US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안전</a:t>
            </a:r>
            <a:r>
              <a:rPr lang="en-US" altLang="ko-KR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)</a:t>
            </a:r>
            <a:r>
              <a:rPr lang="ko-KR" altLang="en-US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조치</a:t>
            </a:r>
            <a:endParaRPr lang="en-US" altLang="ko-KR" sz="1400" dirty="0" smtClean="0">
              <a:solidFill>
                <a:schemeClr val="tx1"/>
              </a:solidFill>
              <a:latin typeface="현대해상 고딕 Medium" panose="020B0600000101010101" pitchFamily="50" charset="-127"/>
              <a:ea typeface="현대해상 고딕 Medium" panose="020B0600000101010101" pitchFamily="50" charset="-127"/>
            </a:endParaRPr>
          </a:p>
          <a:p>
            <a:pPr algn="ctr"/>
            <a:r>
              <a:rPr lang="en-US" altLang="ko-KR" sz="1400" dirty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[</a:t>
            </a:r>
            <a:r>
              <a:rPr lang="ko-KR" altLang="en-US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책임자 지시 이행</a:t>
            </a:r>
            <a:r>
              <a:rPr lang="en-US" altLang="ko-KR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]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9201014" y="3942315"/>
            <a:ext cx="1800000" cy="72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사고조사 및 재발방지대책 재정립</a:t>
            </a:r>
            <a:endParaRPr lang="en-US" altLang="ko-KR" sz="1400" dirty="0" smtClean="0">
              <a:solidFill>
                <a:schemeClr val="tx1"/>
              </a:solidFill>
              <a:latin typeface="현대해상 고딕 Medium" panose="020B0600000101010101" pitchFamily="50" charset="-127"/>
              <a:ea typeface="현대해상 고딕 Medium" panose="020B0600000101010101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9201014" y="4931072"/>
            <a:ext cx="1800000" cy="72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bg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상시 점검 및 피드백</a:t>
            </a:r>
            <a:endParaRPr lang="en-US" altLang="ko-KR" sz="1400" dirty="0" smtClean="0">
              <a:solidFill>
                <a:schemeClr val="bg1"/>
              </a:solidFill>
              <a:latin typeface="현대해상 고딕 Medium" panose="020B0600000101010101" pitchFamily="50" charset="-127"/>
              <a:ea typeface="현대해상 고딕 Medium" panose="020B0600000101010101" pitchFamily="50" charset="-127"/>
            </a:endParaRPr>
          </a:p>
          <a:p>
            <a:pPr algn="ctr"/>
            <a:r>
              <a:rPr lang="en-US" altLang="ko-KR" sz="1400" dirty="0">
                <a:solidFill>
                  <a:schemeClr val="bg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[</a:t>
            </a:r>
            <a:r>
              <a:rPr lang="ko-KR" altLang="en-US" sz="1400" dirty="0" smtClean="0">
                <a:solidFill>
                  <a:schemeClr val="bg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정상 업무</a:t>
            </a:r>
            <a:r>
              <a:rPr lang="en-US" altLang="ko-KR" sz="1400" dirty="0" smtClean="0">
                <a:solidFill>
                  <a:schemeClr val="bg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]</a:t>
            </a:r>
          </a:p>
        </p:txBody>
      </p:sp>
      <p:cxnSp>
        <p:nvCxnSpPr>
          <p:cNvPr id="4" name="꺾인 연결선 3"/>
          <p:cNvCxnSpPr>
            <a:stCxn id="2" idx="2"/>
            <a:endCxn id="11" idx="1"/>
          </p:cNvCxnSpPr>
          <p:nvPr/>
        </p:nvCxnSpPr>
        <p:spPr>
          <a:xfrm rot="16200000" flipH="1">
            <a:off x="2168019" y="3382731"/>
            <a:ext cx="1426654" cy="417048"/>
          </a:xfrm>
          <a:prstGeom prst="bentConnector2">
            <a:avLst/>
          </a:prstGeom>
          <a:ln w="2540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꺾인 연결선 18"/>
          <p:cNvCxnSpPr>
            <a:stCxn id="10" idx="0"/>
            <a:endCxn id="11" idx="1"/>
          </p:cNvCxnSpPr>
          <p:nvPr/>
        </p:nvCxnSpPr>
        <p:spPr>
          <a:xfrm rot="5400000" flipH="1" flipV="1">
            <a:off x="2168835" y="4808570"/>
            <a:ext cx="1425023" cy="417048"/>
          </a:xfrm>
          <a:prstGeom prst="bentConnector2">
            <a:avLst/>
          </a:prstGeom>
          <a:ln w="2540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>
            <a:stCxn id="11" idx="3"/>
            <a:endCxn id="13" idx="1"/>
          </p:cNvCxnSpPr>
          <p:nvPr/>
        </p:nvCxnSpPr>
        <p:spPr>
          <a:xfrm>
            <a:off x="4349870" y="4304582"/>
            <a:ext cx="417048" cy="0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>
            <a:stCxn id="13" idx="3"/>
            <a:endCxn id="14" idx="1"/>
          </p:cNvCxnSpPr>
          <p:nvPr/>
        </p:nvCxnSpPr>
        <p:spPr>
          <a:xfrm flipV="1">
            <a:off x="6566918" y="4302315"/>
            <a:ext cx="417048" cy="2267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직사각형 46"/>
          <p:cNvSpPr/>
          <p:nvPr/>
        </p:nvSpPr>
        <p:spPr>
          <a:xfrm>
            <a:off x="1393074" y="1763247"/>
            <a:ext cx="111844" cy="327995"/>
          </a:xfrm>
          <a:prstGeom prst="rect">
            <a:avLst/>
          </a:prstGeom>
          <a:solidFill>
            <a:srgbClr val="003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solidFill>
                <a:prstClr val="white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1611910" y="1727188"/>
            <a:ext cx="3128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spc="-100" dirty="0" smtClean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대응 프로세스</a:t>
            </a:r>
            <a:endParaRPr lang="en-US" altLang="ko-KR" sz="20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sp>
        <p:nvSpPr>
          <p:cNvPr id="85" name="직사각형 84"/>
          <p:cNvSpPr>
            <a:spLocks noChangeAspect="1"/>
          </p:cNvSpPr>
          <p:nvPr/>
        </p:nvSpPr>
        <p:spPr>
          <a:xfrm>
            <a:off x="3928394" y="2958092"/>
            <a:ext cx="1260000" cy="72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rgbClr val="FF0000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※ </a:t>
            </a:r>
            <a:r>
              <a:rPr lang="ko-KR" altLang="en-US" sz="1400" dirty="0" smtClean="0">
                <a:solidFill>
                  <a:srgbClr val="FF0000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긴급대피</a:t>
            </a:r>
            <a:endParaRPr lang="ko-KR" altLang="en-US" sz="1400" dirty="0">
              <a:solidFill>
                <a:srgbClr val="FF0000"/>
              </a:solidFill>
              <a:latin typeface="현대해상 고딕 Medium" panose="020B0600000101010101" pitchFamily="50" charset="-127"/>
              <a:ea typeface="현대해상 고딕 Medium" panose="020B0600000101010101" pitchFamily="50" charset="-127"/>
            </a:endParaRPr>
          </a:p>
        </p:txBody>
      </p:sp>
      <p:cxnSp>
        <p:nvCxnSpPr>
          <p:cNvPr id="87" name="직선 연결선 86"/>
          <p:cNvCxnSpPr>
            <a:stCxn id="85" idx="2"/>
          </p:cNvCxnSpPr>
          <p:nvPr/>
        </p:nvCxnSpPr>
        <p:spPr>
          <a:xfrm>
            <a:off x="4558394" y="3678092"/>
            <a:ext cx="0" cy="630022"/>
          </a:xfrm>
          <a:prstGeom prst="lin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8" name="직사각형 87"/>
          <p:cNvSpPr>
            <a:spLocks noChangeAspect="1"/>
          </p:cNvSpPr>
          <p:nvPr/>
        </p:nvSpPr>
        <p:spPr>
          <a:xfrm>
            <a:off x="4766918" y="4931072"/>
            <a:ext cx="1800000" cy="72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400" dirty="0" err="1" smtClean="0">
                <a:solidFill>
                  <a:schemeClr val="bg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피보고자</a:t>
            </a:r>
            <a:endParaRPr lang="en-US" altLang="ko-KR" sz="1400" dirty="0" smtClean="0">
              <a:solidFill>
                <a:schemeClr val="bg1"/>
              </a:solidFill>
              <a:latin typeface="현대해상 고딕 Medium" panose="020B0600000101010101" pitchFamily="50" charset="-127"/>
              <a:ea typeface="현대해상 고딕 Medium" panose="020B0600000101010101" pitchFamily="50" charset="-127"/>
            </a:endParaRPr>
          </a:p>
          <a:p>
            <a:pPr algn="ctr"/>
            <a:r>
              <a:rPr lang="en-US" altLang="ko-KR" sz="1400" dirty="0">
                <a:solidFill>
                  <a:schemeClr val="bg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[</a:t>
            </a:r>
            <a:r>
              <a:rPr lang="ko-KR" altLang="en-US" sz="1400" dirty="0" smtClean="0">
                <a:solidFill>
                  <a:schemeClr val="bg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업체 대표 및 </a:t>
            </a:r>
            <a:r>
              <a:rPr lang="ko-KR" altLang="en-US" sz="1400" dirty="0" err="1" smtClean="0">
                <a:solidFill>
                  <a:schemeClr val="bg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현대손사</a:t>
            </a:r>
            <a:r>
              <a:rPr lang="en-US" altLang="ko-KR" sz="1400" dirty="0">
                <a:solidFill>
                  <a:schemeClr val="bg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]</a:t>
            </a:r>
            <a:endParaRPr lang="ko-KR" altLang="en-US" sz="1400" dirty="0">
              <a:solidFill>
                <a:schemeClr val="bg1"/>
              </a:solidFill>
              <a:latin typeface="현대해상 고딕 Medium" panose="020B0600000101010101" pitchFamily="50" charset="-127"/>
              <a:ea typeface="현대해상 고딕 Medium" panose="020B0600000101010101" pitchFamily="50" charset="-127"/>
            </a:endParaRPr>
          </a:p>
        </p:txBody>
      </p:sp>
      <p:cxnSp>
        <p:nvCxnSpPr>
          <p:cNvPr id="89" name="직선 연결선 88"/>
          <p:cNvCxnSpPr>
            <a:stCxn id="13" idx="2"/>
            <a:endCxn id="88" idx="0"/>
          </p:cNvCxnSpPr>
          <p:nvPr/>
        </p:nvCxnSpPr>
        <p:spPr>
          <a:xfrm>
            <a:off x="5666918" y="4664582"/>
            <a:ext cx="0" cy="266490"/>
          </a:xfrm>
          <a:prstGeom prst="lin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7" name="직선 연결선 96"/>
          <p:cNvCxnSpPr>
            <a:stCxn id="15" idx="2"/>
            <a:endCxn id="17" idx="0"/>
          </p:cNvCxnSpPr>
          <p:nvPr/>
        </p:nvCxnSpPr>
        <p:spPr>
          <a:xfrm>
            <a:off x="10101014" y="4662315"/>
            <a:ext cx="0" cy="268757"/>
          </a:xfrm>
          <a:prstGeom prst="lin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0" name="직선 연결선 99"/>
          <p:cNvCxnSpPr>
            <a:stCxn id="14" idx="3"/>
            <a:endCxn id="15" idx="1"/>
          </p:cNvCxnSpPr>
          <p:nvPr/>
        </p:nvCxnSpPr>
        <p:spPr>
          <a:xfrm>
            <a:off x="8783966" y="4302315"/>
            <a:ext cx="417048" cy="0"/>
          </a:xfrm>
          <a:prstGeom prst="lin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3" name="직선 연결선 102"/>
          <p:cNvCxnSpPr/>
          <p:nvPr/>
        </p:nvCxnSpPr>
        <p:spPr>
          <a:xfrm flipV="1">
            <a:off x="8992490" y="2702276"/>
            <a:ext cx="0" cy="3211676"/>
          </a:xfrm>
          <a:prstGeom prst="lin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9" name="직사각형 108"/>
          <p:cNvSpPr>
            <a:spLocks noChangeAspect="1"/>
          </p:cNvSpPr>
          <p:nvPr/>
        </p:nvSpPr>
        <p:spPr>
          <a:xfrm>
            <a:off x="6087936" y="2599372"/>
            <a:ext cx="1918981" cy="35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&lt;</a:t>
            </a:r>
            <a:r>
              <a:rPr lang="ko-KR" altLang="en-US" sz="1400" dirty="0" err="1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외부손사</a:t>
            </a:r>
            <a:r>
              <a:rPr lang="ko-KR" altLang="en-US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 임직원</a:t>
            </a:r>
            <a:r>
              <a:rPr lang="en-US" altLang="ko-KR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&gt;</a:t>
            </a:r>
            <a:endParaRPr lang="en-US" altLang="ko-KR" sz="1400" dirty="0" smtClean="0">
              <a:solidFill>
                <a:srgbClr val="FF0000"/>
              </a:solidFill>
              <a:latin typeface="현대해상 고딕 Medium" panose="020B0600000101010101" pitchFamily="50" charset="-127"/>
              <a:ea typeface="현대해상 고딕 Medium" panose="020B0600000101010101" pitchFamily="50" charset="-127"/>
            </a:endParaRPr>
          </a:p>
        </p:txBody>
      </p:sp>
      <p:sp>
        <p:nvSpPr>
          <p:cNvPr id="110" name="직사각형 109"/>
          <p:cNvSpPr>
            <a:spLocks noChangeAspect="1"/>
          </p:cNvSpPr>
          <p:nvPr/>
        </p:nvSpPr>
        <p:spPr>
          <a:xfrm>
            <a:off x="9093134" y="2622690"/>
            <a:ext cx="1918981" cy="35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&lt;</a:t>
            </a:r>
            <a:r>
              <a:rPr lang="ko-KR" altLang="en-US" sz="1400" dirty="0" err="1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외부손사</a:t>
            </a:r>
            <a:r>
              <a:rPr lang="ko-KR" altLang="en-US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 대표자</a:t>
            </a:r>
            <a:r>
              <a:rPr lang="en-US" altLang="ko-KR" sz="1400" dirty="0" smtClean="0">
                <a:solidFill>
                  <a:schemeClr val="tx1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&gt;</a:t>
            </a:r>
            <a:endParaRPr lang="en-US" altLang="ko-KR" sz="1400" dirty="0" smtClean="0">
              <a:solidFill>
                <a:srgbClr val="FF0000"/>
              </a:solidFill>
              <a:latin typeface="현대해상 고딕 Medium" panose="020B0600000101010101" pitchFamily="50" charset="-127"/>
              <a:ea typeface="현대해상 고딕 Medium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0205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1002"/>
          <p:cNvGrpSpPr/>
          <p:nvPr/>
        </p:nvGrpSpPr>
        <p:grpSpPr>
          <a:xfrm>
            <a:off x="2933294" y="1356791"/>
            <a:ext cx="6322672" cy="5138772"/>
            <a:chOff x="-567138" y="2005194"/>
            <a:chExt cx="6848202" cy="5635678"/>
          </a:xfrm>
        </p:grpSpPr>
        <p:pic>
          <p:nvPicPr>
            <p:cNvPr id="7" name="Object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567138" y="2005194"/>
              <a:ext cx="6848202" cy="5635678"/>
            </a:xfrm>
            <a:prstGeom prst="rect">
              <a:avLst/>
            </a:prstGeom>
            <a:effectLst>
              <a:softEdge rad="31750"/>
            </a:effectLst>
          </p:spPr>
        </p:pic>
      </p:grpSp>
      <p:sp>
        <p:nvSpPr>
          <p:cNvPr id="10" name="TextBox 9"/>
          <p:cNvSpPr txBox="1"/>
          <p:nvPr/>
        </p:nvSpPr>
        <p:spPr>
          <a:xfrm>
            <a:off x="3967859" y="1571686"/>
            <a:ext cx="550271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250000"/>
              </a:lnSpc>
              <a:buFont typeface="+mj-lt"/>
              <a:buAutoNum type="romanUcPeriod"/>
            </a:pPr>
            <a:r>
              <a:rPr lang="ko-KR" altLang="en-US" sz="20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중대재해처벌법의 정의</a:t>
            </a:r>
            <a:endParaRPr lang="en-US" altLang="ko-KR" sz="20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Medium" panose="020B0600000101010101" pitchFamily="50" charset="-127"/>
              <a:ea typeface="현대해상 고딕 Medium" panose="020B0600000101010101" pitchFamily="50" charset="-127"/>
            </a:endParaRPr>
          </a:p>
          <a:p>
            <a:pPr marL="514350" indent="-514350">
              <a:lnSpc>
                <a:spcPct val="250000"/>
              </a:lnSpc>
              <a:buFont typeface="+mj-lt"/>
              <a:buAutoNum type="romanUcPeriod"/>
            </a:pPr>
            <a:r>
              <a:rPr lang="ko-KR" altLang="en-US" sz="20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안전</a:t>
            </a:r>
            <a:r>
              <a:rPr lang="en-US" altLang="ko-KR" sz="20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·</a:t>
            </a:r>
            <a:r>
              <a:rPr lang="ko-KR" altLang="en-US" sz="20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보건 확보의 의무</a:t>
            </a:r>
            <a:endParaRPr lang="en-US" altLang="ko-KR" sz="20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Medium" panose="020B0600000101010101" pitchFamily="50" charset="-127"/>
              <a:ea typeface="현대해상 고딕 Medium" panose="020B0600000101010101" pitchFamily="50" charset="-127"/>
            </a:endParaRPr>
          </a:p>
          <a:p>
            <a:pPr marL="514350" indent="-514350">
              <a:lnSpc>
                <a:spcPct val="250000"/>
              </a:lnSpc>
              <a:buFont typeface="+mj-lt"/>
              <a:buAutoNum type="romanUcPeriod"/>
            </a:pPr>
            <a:r>
              <a:rPr lang="ko-KR" altLang="en-US" sz="20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중대재해발생 시 처벌 규정</a:t>
            </a:r>
            <a:endParaRPr lang="en-US" altLang="ko-KR" sz="20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Medium" panose="020B0600000101010101" pitchFamily="50" charset="-127"/>
              <a:ea typeface="현대해상 고딕 Medium" panose="020B0600000101010101" pitchFamily="50" charset="-127"/>
            </a:endParaRPr>
          </a:p>
          <a:p>
            <a:pPr marL="514350" indent="-514350">
              <a:lnSpc>
                <a:spcPct val="250000"/>
              </a:lnSpc>
              <a:buFont typeface="+mj-lt"/>
              <a:buAutoNum type="romanUcPeriod"/>
            </a:pPr>
            <a:r>
              <a:rPr lang="ko-KR" altLang="en-US" sz="20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중대재해처벌법의 적용범위와 시기</a:t>
            </a:r>
            <a:endParaRPr lang="en-US" altLang="ko-KR" sz="20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Medium" panose="020B0600000101010101" pitchFamily="50" charset="-127"/>
              <a:ea typeface="현대해상 고딕 Medium" panose="020B0600000101010101" pitchFamily="50" charset="-127"/>
            </a:endParaRPr>
          </a:p>
          <a:p>
            <a:pPr marL="514350" indent="-514350">
              <a:lnSpc>
                <a:spcPct val="250000"/>
              </a:lnSpc>
              <a:buFont typeface="+mj-lt"/>
              <a:buAutoNum type="romanUcPeriod"/>
            </a:pPr>
            <a:r>
              <a:rPr lang="ko-KR" altLang="en-US" sz="20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사전 관리 매뉴얼 및 업무절차</a:t>
            </a:r>
            <a:endParaRPr lang="en-US" altLang="ko-KR" sz="20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Medium" panose="020B0600000101010101" pitchFamily="50" charset="-127"/>
              <a:ea typeface="현대해상 고딕 Medium" panose="020B0600000101010101" pitchFamily="50" charset="-127"/>
            </a:endParaRPr>
          </a:p>
          <a:p>
            <a:pPr marL="514350" indent="-514350">
              <a:lnSpc>
                <a:spcPct val="250000"/>
              </a:lnSpc>
              <a:buFont typeface="+mj-lt"/>
              <a:buAutoNum type="romanUcPeriod"/>
            </a:pPr>
            <a:r>
              <a:rPr lang="ko-KR" altLang="en-US" sz="20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rPr>
              <a:t>중대재해 대응 및 조치</a:t>
            </a:r>
            <a:endParaRPr lang="en-US" altLang="ko-KR" sz="20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Medium" panose="020B0600000101010101" pitchFamily="50" charset="-127"/>
              <a:ea typeface="현대해상 고딕 Medium" panose="020B0600000101010101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94525" y="177283"/>
            <a:ext cx="4842588" cy="6158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Table of Contents</a:t>
            </a:r>
            <a:endParaRPr lang="ko-KR" altLang="en-US" sz="2400" b="1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9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7695955" y="2302670"/>
            <a:ext cx="3889914" cy="3384376"/>
            <a:chOff x="6238682" y="836713"/>
            <a:chExt cx="3889914" cy="3384376"/>
          </a:xfrm>
        </p:grpSpPr>
        <p:sp>
          <p:nvSpPr>
            <p:cNvPr id="8" name="모서리가 둥근 직사각형 7"/>
            <p:cNvSpPr/>
            <p:nvPr/>
          </p:nvSpPr>
          <p:spPr>
            <a:xfrm>
              <a:off x="6238682" y="836713"/>
              <a:ext cx="3889914" cy="3384376"/>
            </a:xfrm>
            <a:prstGeom prst="roundRect">
              <a:avLst>
                <a:gd name="adj" fmla="val 7292"/>
              </a:avLst>
            </a:prstGeom>
            <a:solidFill>
              <a:schemeClr val="bg1">
                <a:lumMod val="95000"/>
              </a:schemeClr>
            </a:solidFill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endParaRPr lang="en-US" altLang="ko-KR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endParaRPr lang="en-US" altLang="ko-KR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endParaRPr lang="en-US" altLang="ko-KR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6240016" y="1124744"/>
              <a:ext cx="3764160" cy="28931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1600" b="1" spc="-100" dirty="0" smtClean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※ </a:t>
              </a:r>
              <a:r>
                <a:rPr lang="ko-KR" altLang="en-US" sz="1600" b="1" spc="-100" dirty="0" smtClean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안전보건점검리스트</a:t>
              </a:r>
              <a:endParaRPr lang="en-US" altLang="ko-KR" sz="1600" b="1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schemeClr val="accent2">
                    <a:lumMod val="75000"/>
                  </a:schemeClr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endParaRPr lang="en-US" altLang="ko-KR" sz="1600" i="1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r>
                <a:rPr lang="ko-KR" altLang="en-US" sz="15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①  </a:t>
              </a:r>
              <a:r>
                <a:rPr lang="ko-KR" altLang="en-US" sz="1500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각 업체 별 대표자 및 </a:t>
              </a:r>
              <a:r>
                <a:rPr lang="ko-KR" altLang="en-US" sz="1500" u="sng" spc="-100" dirty="0" err="1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안전책임자</a:t>
              </a:r>
              <a:r>
                <a:rPr lang="ko-KR" altLang="en-US" sz="1500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 회의 진행</a:t>
              </a:r>
              <a:endParaRPr lang="en-US" altLang="ko-KR" sz="1500" u="sng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pPr marL="342900" indent="-342900">
                <a:buAutoNum type="circleNumDbPlain"/>
              </a:pPr>
              <a:endParaRPr lang="en-US" altLang="ko-KR" sz="1500" u="sng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r>
                <a:rPr lang="en-US" altLang="ko-KR" sz="15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②  </a:t>
              </a:r>
              <a:r>
                <a:rPr lang="ko-KR" altLang="en-US" sz="1500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사업장의 특성에 맞게 </a:t>
              </a:r>
              <a:r>
                <a:rPr lang="ko-KR" altLang="en-US" sz="1500" u="sng" spc="-100" dirty="0" err="1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점검내용</a:t>
              </a:r>
              <a:r>
                <a:rPr lang="ko-KR" altLang="en-US" sz="1500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 작성</a:t>
              </a:r>
              <a:endParaRPr lang="en-US" altLang="ko-KR" sz="1500" u="sng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endParaRPr lang="en-US" altLang="ko-KR" sz="1500" i="1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r>
                <a:rPr lang="en-US" altLang="ko-KR" sz="15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③  </a:t>
              </a:r>
              <a:r>
                <a:rPr lang="ko-KR" altLang="en-US" sz="1500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반기 </a:t>
              </a:r>
              <a:r>
                <a:rPr lang="en-US" altLang="ko-KR" sz="1500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1</a:t>
              </a:r>
              <a:r>
                <a:rPr lang="ko-KR" altLang="en-US" sz="1500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회 시행원칙으로 점검 및 회의 진행</a:t>
              </a:r>
              <a:endParaRPr lang="en-US" altLang="ko-KR" sz="1500" u="sng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endParaRPr lang="en-US" altLang="ko-KR" sz="1500" u="sng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r>
                <a:rPr lang="ko-KR" altLang="en-US" sz="15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④  </a:t>
              </a:r>
              <a:r>
                <a:rPr lang="ko-KR" altLang="en-US" sz="1500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개선방안에 대한 피드백 실시 </a:t>
              </a:r>
              <a:r>
                <a:rPr lang="en-US" altLang="ko-KR" sz="1500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(</a:t>
              </a:r>
              <a:r>
                <a:rPr lang="ko-KR" altLang="en-US" sz="1500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반기 내</a:t>
              </a:r>
              <a:r>
                <a:rPr lang="en-US" altLang="ko-KR" sz="1500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)</a:t>
              </a:r>
            </a:p>
            <a:p>
              <a:endParaRPr lang="en-US" altLang="ko-KR" sz="1500" u="sng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r>
                <a:rPr lang="en-US" altLang="ko-KR" sz="15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⑤  </a:t>
              </a:r>
              <a:r>
                <a:rPr lang="ko-KR" altLang="en-US" sz="1500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안전보건점검리스트 원본 업체 보관</a:t>
              </a:r>
              <a:endParaRPr lang="en-US" altLang="ko-KR" sz="1500" u="sng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r>
                <a:rPr lang="en-US" altLang="ko-KR" sz="15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      </a:t>
              </a:r>
              <a:r>
                <a:rPr lang="ko-KR" altLang="en-US" sz="1500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사본 담당자 전송 </a:t>
              </a:r>
              <a:r>
                <a:rPr lang="en-US" altLang="ko-KR" sz="1500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(</a:t>
              </a:r>
              <a:r>
                <a:rPr lang="ko-KR" altLang="en-US" sz="1500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팩스 및 문자</a:t>
              </a:r>
              <a:r>
                <a:rPr lang="en-US" altLang="ko-KR" sz="1500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 </a:t>
              </a:r>
              <a:r>
                <a:rPr lang="ko-KR" altLang="en-US" sz="1500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등</a:t>
              </a:r>
              <a:r>
                <a:rPr lang="en-US" altLang="ko-KR" sz="1500" u="sng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)</a:t>
              </a:r>
            </a:p>
          </p:txBody>
        </p:sp>
      </p:grpSp>
      <p:sp>
        <p:nvSpPr>
          <p:cNvPr id="7" name="직사각형 6"/>
          <p:cNvSpPr/>
          <p:nvPr/>
        </p:nvSpPr>
        <p:spPr>
          <a:xfrm>
            <a:off x="494525" y="177283"/>
            <a:ext cx="4842588" cy="6158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spc="-100" dirty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Ⅵ. </a:t>
            </a:r>
            <a:r>
              <a:rPr lang="ko-KR" altLang="en-US" sz="2400" spc="-100" dirty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중대재해 대응 및 </a:t>
            </a:r>
            <a:r>
              <a:rPr lang="ko-KR" altLang="en-US" sz="2400" spc="-100" dirty="0" smtClean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조치</a:t>
            </a:r>
            <a:endParaRPr lang="ko-KR" altLang="en-US" sz="2400" spc="-100" dirty="0">
              <a:ln>
                <a:solidFill>
                  <a:srgbClr val="F18D00">
                    <a:alpha val="20000"/>
                  </a:srgbClr>
                </a:solidFill>
              </a:ln>
              <a:solidFill>
                <a:schemeClr val="tx1"/>
              </a:solidFill>
              <a:latin typeface="현대해상 고딕 Bold" panose="020B0600000101010101" pitchFamily="50" charset="-127"/>
              <a:ea typeface="현대해상 고딕 Bold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393074" y="1763247"/>
            <a:ext cx="111844" cy="327995"/>
          </a:xfrm>
          <a:prstGeom prst="rect">
            <a:avLst/>
          </a:prstGeom>
          <a:solidFill>
            <a:srgbClr val="003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solidFill>
                <a:prstClr val="white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611910" y="1727188"/>
            <a:ext cx="3128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spc="-100" dirty="0" smtClean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안전보건점검 리스트</a:t>
            </a:r>
            <a:endParaRPr lang="en-US" altLang="ko-KR" sz="20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pic>
        <p:nvPicPr>
          <p:cNvPr id="13" name="그림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820" y="2287904"/>
            <a:ext cx="5534025" cy="447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21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/>
          <a:srcRect r="6296"/>
          <a:stretch/>
        </p:blipFill>
        <p:spPr>
          <a:xfrm>
            <a:off x="0" y="2730462"/>
            <a:ext cx="12192000" cy="781050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98" b="16887"/>
          <a:stretch/>
        </p:blipFill>
        <p:spPr>
          <a:xfrm>
            <a:off x="9253728" y="6187668"/>
            <a:ext cx="2938272" cy="477795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839757" y="1578516"/>
            <a:ext cx="3793487" cy="472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Hyundai </a:t>
            </a:r>
            <a:r>
              <a:rPr lang="en-US" altLang="ko-KR" sz="2000" b="1" dirty="0" err="1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Hicar</a:t>
            </a:r>
            <a:r>
              <a:rPr lang="en-US" altLang="ko-KR" sz="20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Claims Service</a:t>
            </a:r>
          </a:p>
        </p:txBody>
      </p:sp>
      <p:grpSp>
        <p:nvGrpSpPr>
          <p:cNvPr id="18" name="그룹 17"/>
          <p:cNvGrpSpPr/>
          <p:nvPr/>
        </p:nvGrpSpPr>
        <p:grpSpPr>
          <a:xfrm>
            <a:off x="2127383" y="2299236"/>
            <a:ext cx="7323315" cy="3888432"/>
            <a:chOff x="2207568" y="1484785"/>
            <a:chExt cx="7323315" cy="3888432"/>
          </a:xfrm>
        </p:grpSpPr>
        <p:sp>
          <p:nvSpPr>
            <p:cNvPr id="19" name="모서리가 둥근 직사각형 18"/>
            <p:cNvSpPr/>
            <p:nvPr/>
          </p:nvSpPr>
          <p:spPr>
            <a:xfrm>
              <a:off x="3162774" y="2569360"/>
              <a:ext cx="5985824" cy="476250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4000" rtlCol="0" anchor="ctr"/>
            <a:lstStyle/>
            <a:p>
              <a:pPr>
                <a:spcBef>
                  <a:spcPct val="0"/>
                </a:spcBef>
              </a:pPr>
              <a:r>
                <a:rPr lang="ko-KR" altLang="en-US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 </a:t>
              </a:r>
              <a:r>
                <a:rPr lang="ko-KR" altLang="en-US" spc="-100" dirty="0" smtClean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첫째도 안전</a:t>
              </a:r>
              <a:endParaRPr lang="ko-KR" altLang="en-US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endParaRPr>
            </a:p>
          </p:txBody>
        </p:sp>
        <p:sp>
          <p:nvSpPr>
            <p:cNvPr id="27" name="모서리가 둥근 직사각형 26"/>
            <p:cNvSpPr/>
            <p:nvPr/>
          </p:nvSpPr>
          <p:spPr>
            <a:xfrm>
              <a:off x="3162773" y="3240782"/>
              <a:ext cx="5985824" cy="476250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4000" rtlCol="0" anchor="ctr"/>
            <a:lstStyle/>
            <a:p>
              <a:pPr>
                <a:spcBef>
                  <a:spcPct val="0"/>
                </a:spcBef>
              </a:pPr>
              <a:r>
                <a:rPr lang="ko-KR" altLang="en-US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 </a:t>
              </a:r>
              <a:r>
                <a:rPr lang="ko-KR" altLang="en-US" spc="-100" dirty="0" smtClean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둘째도 역시 안전</a:t>
              </a:r>
              <a:endParaRPr lang="ko-KR" altLang="en-US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endParaRPr>
            </a:p>
          </p:txBody>
        </p:sp>
        <p:sp>
          <p:nvSpPr>
            <p:cNvPr id="28" name="모서리가 둥근 직사각형 27"/>
            <p:cNvSpPr/>
            <p:nvPr/>
          </p:nvSpPr>
          <p:spPr>
            <a:xfrm>
              <a:off x="3162772" y="3888854"/>
              <a:ext cx="5985825" cy="476250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4000" rtlCol="0" anchor="ctr"/>
            <a:lstStyle/>
            <a:p>
              <a:pPr>
                <a:spcBef>
                  <a:spcPct val="0"/>
                </a:spcBef>
              </a:pPr>
              <a:r>
                <a:rPr lang="ko-KR" altLang="en-US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 </a:t>
              </a:r>
              <a:r>
                <a:rPr lang="en-US" altLang="ko-KR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‘</a:t>
              </a:r>
              <a:r>
                <a:rPr lang="ko-KR" altLang="en-US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안전이 최우선</a:t>
              </a:r>
              <a:r>
                <a:rPr lang="en-US" altLang="ko-KR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’ </a:t>
              </a:r>
              <a:r>
                <a:rPr lang="ko-KR" altLang="en-US" spc="-100" dirty="0" smtClean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이 되는 업무 환경 </a:t>
              </a:r>
              <a:r>
                <a:rPr lang="ko-KR" altLang="en-US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조성</a:t>
              </a:r>
            </a:p>
          </p:txBody>
        </p:sp>
        <p:grpSp>
          <p:nvGrpSpPr>
            <p:cNvPr id="29" name="그룹 28"/>
            <p:cNvGrpSpPr/>
            <p:nvPr/>
          </p:nvGrpSpPr>
          <p:grpSpPr>
            <a:xfrm>
              <a:off x="3177870" y="3277469"/>
              <a:ext cx="453714" cy="402875"/>
              <a:chOff x="973050" y="2425207"/>
              <a:chExt cx="499085" cy="443162"/>
            </a:xfrm>
          </p:grpSpPr>
          <p:sp>
            <p:nvSpPr>
              <p:cNvPr id="38" name="타원 37"/>
              <p:cNvSpPr/>
              <p:nvPr/>
            </p:nvSpPr>
            <p:spPr>
              <a:xfrm>
                <a:off x="991368" y="2425207"/>
                <a:ext cx="443163" cy="443162"/>
              </a:xfrm>
              <a:prstGeom prst="ellipse">
                <a:avLst/>
              </a:prstGeom>
              <a:solidFill>
                <a:srgbClr val="F18D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973050" y="2425207"/>
                <a:ext cx="499085" cy="4062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pc="-100" dirty="0">
                    <a:ln>
                      <a:solidFill>
                        <a:prstClr val="white">
                          <a:alpha val="20000"/>
                        </a:prstClr>
                      </a:solidFill>
                    </a:ln>
                    <a:solidFill>
                      <a:prstClr val="white"/>
                    </a:solidFill>
                    <a:latin typeface="현대해상 고딕 Medium" panose="020B0600000101010101" pitchFamily="50" charset="-127"/>
                    <a:ea typeface="현대해상 고딕 Medium" panose="020B0600000101010101" pitchFamily="50" charset="-127"/>
                  </a:rPr>
                  <a:t>02</a:t>
                </a:r>
                <a:endParaRPr lang="ko-KR" altLang="en-US" spc="-100" dirty="0">
                  <a:ln>
                    <a:solidFill>
                      <a:prstClr val="white">
                        <a:alpha val="20000"/>
                      </a:prstClr>
                    </a:solidFill>
                  </a:ln>
                  <a:solidFill>
                    <a:prstClr val="white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endParaRPr>
              </a:p>
            </p:txBody>
          </p:sp>
        </p:grpSp>
        <p:grpSp>
          <p:nvGrpSpPr>
            <p:cNvPr id="30" name="그룹 29"/>
            <p:cNvGrpSpPr/>
            <p:nvPr/>
          </p:nvGrpSpPr>
          <p:grpSpPr>
            <a:xfrm>
              <a:off x="3177870" y="2605569"/>
              <a:ext cx="457176" cy="403354"/>
              <a:chOff x="933000" y="2425375"/>
              <a:chExt cx="502895" cy="443689"/>
            </a:xfrm>
          </p:grpSpPr>
          <p:sp>
            <p:nvSpPr>
              <p:cNvPr id="36" name="타원 35"/>
              <p:cNvSpPr/>
              <p:nvPr/>
            </p:nvSpPr>
            <p:spPr>
              <a:xfrm>
                <a:off x="957437" y="2425902"/>
                <a:ext cx="443162" cy="443162"/>
              </a:xfrm>
              <a:prstGeom prst="ellipse">
                <a:avLst/>
              </a:prstGeom>
              <a:solidFill>
                <a:srgbClr val="F18D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933000" y="2425375"/>
                <a:ext cx="502895" cy="4062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pc="-100" dirty="0">
                    <a:ln>
                      <a:solidFill>
                        <a:prstClr val="white">
                          <a:alpha val="20000"/>
                        </a:prstClr>
                      </a:solidFill>
                    </a:ln>
                    <a:solidFill>
                      <a:prstClr val="white"/>
                    </a:solidFill>
                    <a:latin typeface="현대해상 고딕 Medium" panose="020B0600000101010101" pitchFamily="50" charset="-127"/>
                    <a:ea typeface="현대해상 고딕 Medium" panose="020B0600000101010101" pitchFamily="50" charset="-127"/>
                  </a:rPr>
                  <a:t>01</a:t>
                </a:r>
                <a:endParaRPr lang="ko-KR" altLang="en-US" spc="-100" dirty="0">
                  <a:ln>
                    <a:solidFill>
                      <a:prstClr val="white">
                        <a:alpha val="20000"/>
                      </a:prstClr>
                    </a:solidFill>
                  </a:ln>
                  <a:solidFill>
                    <a:prstClr val="white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endParaRPr>
              </a:p>
            </p:txBody>
          </p:sp>
        </p:grpSp>
        <p:grpSp>
          <p:nvGrpSpPr>
            <p:cNvPr id="31" name="그룹 30"/>
            <p:cNvGrpSpPr/>
            <p:nvPr/>
          </p:nvGrpSpPr>
          <p:grpSpPr>
            <a:xfrm>
              <a:off x="3162773" y="3925541"/>
              <a:ext cx="452303" cy="402875"/>
              <a:chOff x="947479" y="2425208"/>
              <a:chExt cx="497536" cy="443162"/>
            </a:xfrm>
          </p:grpSpPr>
          <p:sp>
            <p:nvSpPr>
              <p:cNvPr id="34" name="타원 33"/>
              <p:cNvSpPr/>
              <p:nvPr/>
            </p:nvSpPr>
            <p:spPr>
              <a:xfrm>
                <a:off x="976775" y="2425208"/>
                <a:ext cx="443162" cy="443162"/>
              </a:xfrm>
              <a:prstGeom prst="ellipse">
                <a:avLst/>
              </a:prstGeom>
              <a:solidFill>
                <a:srgbClr val="F18D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947479" y="2443656"/>
                <a:ext cx="497536" cy="4062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pc="-100" dirty="0">
                    <a:ln>
                      <a:solidFill>
                        <a:prstClr val="white">
                          <a:alpha val="20000"/>
                        </a:prstClr>
                      </a:solidFill>
                    </a:ln>
                    <a:solidFill>
                      <a:prstClr val="white"/>
                    </a:solidFill>
                    <a:latin typeface="현대해상 고딕 Medium" panose="020B0600000101010101" pitchFamily="50" charset="-127"/>
                    <a:ea typeface="현대해상 고딕 Medium" panose="020B0600000101010101" pitchFamily="50" charset="-127"/>
                  </a:rPr>
                  <a:t>03</a:t>
                </a:r>
                <a:endParaRPr lang="ko-KR" altLang="en-US" spc="-100" dirty="0">
                  <a:ln>
                    <a:solidFill>
                      <a:prstClr val="white">
                        <a:alpha val="20000"/>
                      </a:prstClr>
                    </a:solidFill>
                  </a:ln>
                  <a:solidFill>
                    <a:prstClr val="white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2207568" y="1484785"/>
              <a:ext cx="39604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600" spc="-100" dirty="0" smtClean="0">
                  <a:ln>
                    <a:solidFill>
                      <a:srgbClr val="F18D00">
                        <a:alpha val="20000"/>
                      </a:srgbClr>
                    </a:solidFill>
                  </a:ln>
                  <a:solidFill>
                    <a:srgbClr val="F18D00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안전한 업무 환경</a:t>
              </a:r>
              <a:endParaRPr lang="ko-KR" altLang="en-US" sz="3600" spc="-100" dirty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rgbClr val="F18D00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70443" y="4726886"/>
              <a:ext cx="39604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600" spc="-100" dirty="0">
                  <a:ln>
                    <a:solidFill>
                      <a:srgbClr val="F18D00">
                        <a:alpha val="20000"/>
                      </a:srgbClr>
                    </a:solidFill>
                  </a:ln>
                  <a:solidFill>
                    <a:srgbClr val="F18D00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수고하셨습니다</a:t>
              </a:r>
              <a:r>
                <a:rPr lang="en-US" altLang="ko-KR" sz="3600" spc="-100" dirty="0">
                  <a:ln>
                    <a:solidFill>
                      <a:srgbClr val="F18D00">
                        <a:alpha val="20000"/>
                      </a:srgbClr>
                    </a:solidFill>
                  </a:ln>
                  <a:solidFill>
                    <a:srgbClr val="F18D00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.</a:t>
              </a:r>
              <a:endParaRPr lang="ko-KR" altLang="en-US" sz="3600" spc="-100" dirty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rgbClr val="F18D00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69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1"/>
          <p:cNvSpPr>
            <a:spLocks noChangeArrowheads="1"/>
          </p:cNvSpPr>
          <p:nvPr/>
        </p:nvSpPr>
        <p:spPr bwMode="gray">
          <a:xfrm>
            <a:off x="1796562" y="1240012"/>
            <a:ext cx="8597729" cy="5218981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ko-KR" dirty="0">
              <a:latin typeface="나눔고딕" panose="020D0604000000000000" pitchFamily="50" charset="-127"/>
              <a:ea typeface="나눔고딕" panose="020D0604000000000000" pitchFamily="50" charset="-127"/>
              <a:cs typeface="Tahoma" pitchFamily="34" charset="0"/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2763252" y="1684455"/>
            <a:ext cx="6664347" cy="4330093"/>
            <a:chOff x="2763256" y="1273489"/>
            <a:chExt cx="6664347" cy="4330093"/>
          </a:xfrm>
        </p:grpSpPr>
        <p:grpSp>
          <p:nvGrpSpPr>
            <p:cNvPr id="1001" name="그룹 1001"/>
            <p:cNvGrpSpPr/>
            <p:nvPr/>
          </p:nvGrpSpPr>
          <p:grpSpPr>
            <a:xfrm>
              <a:off x="2763256" y="1273489"/>
              <a:ext cx="6664347" cy="4330093"/>
              <a:chOff x="1449670" y="1259924"/>
              <a:chExt cx="7795898" cy="5065307"/>
            </a:xfrm>
          </p:grpSpPr>
          <p:pic>
            <p:nvPicPr>
              <p:cNvPr id="3" name="Object 2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449670" y="1259924"/>
                <a:ext cx="7795898" cy="5065307"/>
              </a:xfrm>
              <a:prstGeom prst="rect">
                <a:avLst/>
              </a:prstGeom>
            </p:spPr>
          </p:pic>
        </p:grpSp>
        <p:grpSp>
          <p:nvGrpSpPr>
            <p:cNvPr id="2" name="그룹 1"/>
            <p:cNvGrpSpPr/>
            <p:nvPr/>
          </p:nvGrpSpPr>
          <p:grpSpPr>
            <a:xfrm>
              <a:off x="3698318" y="2652544"/>
              <a:ext cx="1679871" cy="1183402"/>
              <a:chOff x="3698318" y="2652544"/>
              <a:chExt cx="1679871" cy="1183402"/>
            </a:xfrm>
          </p:grpSpPr>
          <p:sp>
            <p:nvSpPr>
              <p:cNvPr id="6" name="Object 6"/>
              <p:cNvSpPr txBox="1"/>
              <p:nvPr/>
            </p:nvSpPr>
            <p:spPr>
              <a:xfrm>
                <a:off x="3698318" y="2652544"/>
                <a:ext cx="1679871" cy="460767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algn="ctr"/>
                <a:r>
                  <a:rPr lang="en-US" sz="2394" kern="0" spc="-85" dirty="0">
                    <a:solidFill>
                      <a:srgbClr val="FFFFFF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  <a:cs typeface="Gmarket Sans Bold" pitchFamily="34" charset="0"/>
                  </a:rPr>
                  <a:t>PART</a:t>
                </a:r>
                <a:endParaRPr lang="en-US" sz="1539" dirty="0"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sp>
            <p:nvSpPr>
              <p:cNvPr id="7" name="Object 7"/>
              <p:cNvSpPr txBox="1"/>
              <p:nvPr/>
            </p:nvSpPr>
            <p:spPr>
              <a:xfrm>
                <a:off x="3729907" y="2974172"/>
                <a:ext cx="1616692" cy="861774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algn="ctr"/>
                <a:r>
                  <a:rPr lang="en-US" sz="5000" kern="0" spc="-256" dirty="0">
                    <a:solidFill>
                      <a:srgbClr val="FFFFFF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  <a:cs typeface="Gmarket Sans Bold" pitchFamily="34" charset="0"/>
                  </a:rPr>
                  <a:t>Ⅰ</a:t>
                </a:r>
                <a:endParaRPr lang="en-US" sz="5000" dirty="0"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  <p:grpSp>
          <p:nvGrpSpPr>
            <p:cNvPr id="4" name="그룹 3"/>
            <p:cNvGrpSpPr/>
            <p:nvPr/>
          </p:nvGrpSpPr>
          <p:grpSpPr>
            <a:xfrm>
              <a:off x="5998010" y="2399733"/>
              <a:ext cx="3242643" cy="1761904"/>
              <a:chOff x="5998010" y="2399733"/>
              <a:chExt cx="3242643" cy="1761904"/>
            </a:xfrm>
          </p:grpSpPr>
          <p:sp>
            <p:nvSpPr>
              <p:cNvPr id="5" name="Object 5"/>
              <p:cNvSpPr txBox="1"/>
              <p:nvPr/>
            </p:nvSpPr>
            <p:spPr>
              <a:xfrm>
                <a:off x="5998010" y="3028890"/>
                <a:ext cx="3242643" cy="40011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algn="ctr"/>
                <a:r>
                  <a:rPr lang="ko-KR" altLang="en-US" sz="2000" dirty="0">
                    <a:solidFill>
                      <a:schemeClr val="accent2">
                        <a:lumMod val="75000"/>
                      </a:schemeClr>
                    </a:solidFill>
                    <a:latin typeface="현대해상 고딕 Medium" panose="020B0600000101010101" pitchFamily="50" charset="-127"/>
                    <a:ea typeface="현대해상 고딕 Medium" panose="020B0600000101010101" pitchFamily="50" charset="-127"/>
                  </a:rPr>
                  <a:t>중대재해처벌법의 정의</a:t>
                </a:r>
                <a:endParaRPr lang="en-US" sz="2000" dirty="0">
                  <a:solidFill>
                    <a:schemeClr val="accent2">
                      <a:lumMod val="75000"/>
                    </a:schemeClr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endParaRPr>
              </a:p>
            </p:txBody>
          </p:sp>
          <p:grpSp>
            <p:nvGrpSpPr>
              <p:cNvPr id="1002" name="그룹 1002"/>
              <p:cNvGrpSpPr/>
              <p:nvPr/>
            </p:nvGrpSpPr>
            <p:grpSpPr>
              <a:xfrm>
                <a:off x="7382066" y="2399733"/>
                <a:ext cx="321199" cy="290733"/>
                <a:chOff x="6852713" y="2577395"/>
                <a:chExt cx="375736" cy="340097"/>
              </a:xfrm>
            </p:grpSpPr>
            <p:pic>
              <p:nvPicPr>
                <p:cNvPr id="9" name="Object 8"/>
                <p:cNvPicPr>
                  <a:picLocks noChangeAspect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>
                <a:xfrm>
                  <a:off x="6852713" y="2577395"/>
                  <a:ext cx="375736" cy="340097"/>
                </a:xfrm>
                <a:prstGeom prst="rect">
                  <a:avLst/>
                </a:prstGeom>
              </p:spPr>
            </p:pic>
          </p:grpSp>
          <p:grpSp>
            <p:nvGrpSpPr>
              <p:cNvPr id="1003" name="그룹 1003"/>
              <p:cNvGrpSpPr/>
              <p:nvPr/>
            </p:nvGrpSpPr>
            <p:grpSpPr>
              <a:xfrm>
                <a:off x="7382066" y="3870904"/>
                <a:ext cx="321199" cy="290733"/>
                <a:chOff x="6852713" y="4298359"/>
                <a:chExt cx="375736" cy="340097"/>
              </a:xfrm>
            </p:grpSpPr>
            <p:pic>
              <p:nvPicPr>
                <p:cNvPr id="12" name="Object 11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6852713" y="4298359"/>
                  <a:ext cx="375736" cy="340097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368631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393074" y="1727188"/>
            <a:ext cx="9495749" cy="1834993"/>
            <a:chOff x="2279576" y="1640505"/>
            <a:chExt cx="8006079" cy="1834993"/>
          </a:xfrm>
        </p:grpSpPr>
        <p:sp>
          <p:nvSpPr>
            <p:cNvPr id="3" name="직사각형 2"/>
            <p:cNvSpPr/>
            <p:nvPr/>
          </p:nvSpPr>
          <p:spPr>
            <a:xfrm>
              <a:off x="2279576" y="1676564"/>
              <a:ext cx="94298" cy="327995"/>
            </a:xfrm>
            <a:prstGeom prst="rect">
              <a:avLst/>
            </a:prstGeom>
            <a:solidFill>
              <a:srgbClr val="0030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>
                <a:solidFill>
                  <a:prstClr val="white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</p:txBody>
        </p:sp>
        <p:sp>
          <p:nvSpPr>
            <p:cNvPr id="4" name="직사각형 3"/>
            <p:cNvSpPr/>
            <p:nvPr/>
          </p:nvSpPr>
          <p:spPr>
            <a:xfrm>
              <a:off x="2464082" y="1640505"/>
              <a:ext cx="63350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목적</a:t>
              </a:r>
              <a:endParaRPr lang="en-US" altLang="ko-KR" sz="20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2351585" y="2182836"/>
              <a:ext cx="7934070" cy="12926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ko-KR" altLang="en-US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중대재해처벌법은 사업 또는 사업장 등을 운영하면서 안전</a:t>
              </a:r>
              <a:r>
                <a:rPr lang="en-US" altLang="ko-KR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·</a:t>
              </a:r>
              <a:r>
                <a:rPr lang="ko-KR" altLang="en-US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보건 조치 의무를 위반하여 </a:t>
              </a:r>
              <a:r>
                <a:rPr lang="ko-KR" altLang="en-US" sz="2000" spc="-100" dirty="0" smtClean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인명</a:t>
              </a:r>
              <a:endParaRPr lang="en-US" altLang="ko-KR" sz="2000" spc="-100" dirty="0" smtClean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pPr>
                <a:lnSpc>
                  <a:spcPct val="130000"/>
                </a:lnSpc>
              </a:pPr>
              <a:r>
                <a:rPr lang="ko-KR" altLang="en-US" sz="2000" spc="-100" dirty="0" smtClean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피해를 </a:t>
              </a:r>
              <a:r>
                <a:rPr lang="ko-KR" altLang="en-US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발생하게 한 사업주</a:t>
              </a:r>
              <a:r>
                <a:rPr lang="en-US" altLang="ko-KR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, </a:t>
              </a:r>
              <a:r>
                <a:rPr lang="ko-KR" altLang="en-US" sz="2000" spc="-100" dirty="0" err="1" smtClean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경영책임자</a:t>
              </a:r>
              <a:r>
                <a:rPr lang="ko-KR" altLang="en-US" sz="2000" spc="-100" dirty="0" smtClean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 </a:t>
              </a:r>
              <a:r>
                <a:rPr lang="ko-KR" altLang="en-US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등의 처벌 등을 규정함으로써 중대재해를 </a:t>
              </a:r>
              <a:r>
                <a:rPr lang="ko-KR" altLang="en-US" sz="2000" spc="-100" dirty="0" smtClean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예방하고</a:t>
              </a:r>
              <a:endParaRPr lang="en-US" altLang="ko-KR" sz="2000" spc="-100" dirty="0" smtClean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pPr>
                <a:lnSpc>
                  <a:spcPct val="130000"/>
                </a:lnSpc>
              </a:pPr>
              <a:r>
                <a:rPr lang="ko-KR" altLang="en-US" sz="2000" spc="-100" dirty="0" smtClean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종사자의 </a:t>
              </a:r>
              <a:r>
                <a:rPr lang="ko-KR" altLang="en-US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생명과 신체를 보호하는 것을 목적으로 제정되었습니다</a:t>
              </a:r>
              <a:r>
                <a:rPr lang="en-US" altLang="ko-KR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.</a:t>
              </a:r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1393074" y="4182106"/>
            <a:ext cx="9393114" cy="1351342"/>
            <a:chOff x="2351584" y="4050330"/>
            <a:chExt cx="7739548" cy="1351342"/>
          </a:xfrm>
        </p:grpSpPr>
        <p:sp>
          <p:nvSpPr>
            <p:cNvPr id="22" name="직사각형 21"/>
            <p:cNvSpPr/>
            <p:nvPr/>
          </p:nvSpPr>
          <p:spPr>
            <a:xfrm>
              <a:off x="2351584" y="4116104"/>
              <a:ext cx="94298" cy="327995"/>
            </a:xfrm>
            <a:prstGeom prst="rect">
              <a:avLst/>
            </a:prstGeom>
            <a:solidFill>
              <a:srgbClr val="0030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>
                <a:solidFill>
                  <a:prstClr val="white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2506195" y="4050330"/>
              <a:ext cx="114967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관련 근거</a:t>
              </a:r>
              <a:endParaRPr lang="en-US" altLang="ko-KR" sz="20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2423593" y="4509120"/>
              <a:ext cx="7667539" cy="892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ko-KR" altLang="en-US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가</a:t>
              </a:r>
              <a:r>
                <a:rPr lang="en-US" altLang="ko-KR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.  </a:t>
              </a:r>
              <a:r>
                <a:rPr lang="ko-KR" altLang="en-US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「중대재해처벌법」 제</a:t>
              </a:r>
              <a:r>
                <a:rPr lang="en-US" altLang="ko-KR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4</a:t>
              </a:r>
              <a:r>
                <a:rPr lang="ko-KR" altLang="en-US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조</a:t>
              </a:r>
              <a:r>
                <a:rPr lang="en-US" altLang="ko-KR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(</a:t>
              </a:r>
              <a:r>
                <a:rPr lang="ko-KR" altLang="en-US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사업주와 </a:t>
              </a:r>
              <a:r>
                <a:rPr lang="ko-KR" altLang="en-US" sz="2000" spc="-100" dirty="0" err="1" smtClean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경영책임자</a:t>
              </a:r>
              <a:r>
                <a:rPr lang="ko-KR" altLang="en-US" sz="2000" spc="-100" dirty="0" smtClean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 </a:t>
              </a:r>
              <a:r>
                <a:rPr lang="ko-KR" altLang="en-US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등의 안전 및 보건 확보 의무</a:t>
              </a:r>
              <a:r>
                <a:rPr lang="en-US" altLang="ko-KR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)</a:t>
              </a:r>
            </a:p>
            <a:p>
              <a:pPr>
                <a:lnSpc>
                  <a:spcPct val="130000"/>
                </a:lnSpc>
              </a:pPr>
              <a:r>
                <a:rPr lang="ko-KR" altLang="en-US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나</a:t>
              </a:r>
              <a:r>
                <a:rPr lang="en-US" altLang="ko-KR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.  </a:t>
              </a:r>
              <a:r>
                <a:rPr lang="ko-KR" altLang="en-US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「중대재해처벌법 시행령」 제</a:t>
              </a:r>
              <a:r>
                <a:rPr lang="en-US" altLang="ko-KR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4</a:t>
              </a:r>
              <a:r>
                <a:rPr lang="ko-KR" altLang="en-US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조</a:t>
              </a:r>
              <a:r>
                <a:rPr lang="en-US" altLang="ko-KR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(</a:t>
              </a:r>
              <a:r>
                <a:rPr lang="ko-KR" altLang="en-US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안전보건관리체계의 구축 및 조치</a:t>
              </a:r>
              <a:r>
                <a:rPr lang="en-US" altLang="ko-KR" sz="20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)</a:t>
              </a:r>
            </a:p>
          </p:txBody>
        </p:sp>
      </p:grpSp>
      <p:sp>
        <p:nvSpPr>
          <p:cNvPr id="12" name="직사각형 11"/>
          <p:cNvSpPr/>
          <p:nvPr/>
        </p:nvSpPr>
        <p:spPr>
          <a:xfrm>
            <a:off x="494525" y="177283"/>
            <a:ext cx="4842588" cy="6158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spc="-100" dirty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Ⅰ. </a:t>
            </a:r>
            <a:r>
              <a:rPr lang="ko-KR" altLang="en-US" sz="2400" spc="-100" dirty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중대재해처벌법의 정의</a:t>
            </a:r>
          </a:p>
        </p:txBody>
      </p:sp>
    </p:spTree>
    <p:extLst>
      <p:ext uri="{BB962C8B-B14F-4D97-AF65-F5344CB8AC3E}">
        <p14:creationId xmlns:p14="http://schemas.microsoft.com/office/powerpoint/2010/main" val="108207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모서리가 둥근 직사각형 15"/>
          <p:cNvSpPr/>
          <p:nvPr/>
        </p:nvSpPr>
        <p:spPr>
          <a:xfrm>
            <a:off x="2463056" y="2613723"/>
            <a:ext cx="7665393" cy="1181630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7" name="모서리가 둥근 직사각형 26"/>
          <p:cNvSpPr/>
          <p:nvPr/>
        </p:nvSpPr>
        <p:spPr>
          <a:xfrm>
            <a:off x="2496556" y="4412214"/>
            <a:ext cx="7703901" cy="1245143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0" name="그룹 9"/>
          <p:cNvGrpSpPr/>
          <p:nvPr/>
        </p:nvGrpSpPr>
        <p:grpSpPr>
          <a:xfrm>
            <a:off x="2606818" y="2833948"/>
            <a:ext cx="2023918" cy="713084"/>
            <a:chOff x="1050700" y="2827378"/>
            <a:chExt cx="2023918" cy="713084"/>
          </a:xfrm>
        </p:grpSpPr>
        <p:sp>
          <p:nvSpPr>
            <p:cNvPr id="17" name="타원 16"/>
            <p:cNvSpPr/>
            <p:nvPr/>
          </p:nvSpPr>
          <p:spPr>
            <a:xfrm>
              <a:off x="1058302" y="2962339"/>
              <a:ext cx="443162" cy="443162"/>
            </a:xfrm>
            <a:prstGeom prst="ellipse">
              <a:avLst/>
            </a:prstGeom>
            <a:solidFill>
              <a:srgbClr val="F18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50700" y="2999254"/>
              <a:ext cx="4507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spc="-100" dirty="0">
                  <a:ln>
                    <a:solidFill>
                      <a:prstClr val="white">
                        <a:alpha val="20000"/>
                      </a:prstClr>
                    </a:solidFill>
                  </a:ln>
                  <a:solidFill>
                    <a:prstClr val="white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01</a:t>
              </a:r>
              <a:endParaRPr lang="ko-KR" altLang="en-US" b="1" spc="-100" dirty="0">
                <a:ln>
                  <a:solidFill>
                    <a:prstClr val="white">
                      <a:alpha val="20000"/>
                    </a:prstClr>
                  </a:solidFill>
                </a:ln>
                <a:solidFill>
                  <a:prstClr val="white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491255" y="2981287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산업안전보건법</a:t>
              </a:r>
            </a:p>
          </p:txBody>
        </p:sp>
        <p:cxnSp>
          <p:nvCxnSpPr>
            <p:cNvPr id="31" name="직선 연결선 30"/>
            <p:cNvCxnSpPr/>
            <p:nvPr/>
          </p:nvCxnSpPr>
          <p:spPr>
            <a:xfrm flipH="1">
              <a:off x="3073933" y="2827378"/>
              <a:ext cx="685" cy="713084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4650817" y="2531065"/>
            <a:ext cx="442140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en-US" altLang="ko-KR" sz="14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  <a:p>
            <a:r>
              <a:rPr lang="ko-KR" altLang="en-US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① 사망자가 </a:t>
            </a:r>
            <a:r>
              <a:rPr lang="en-US" altLang="ko-KR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1</a:t>
            </a:r>
            <a:r>
              <a:rPr lang="ko-KR" altLang="en-US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명 이상 발생</a:t>
            </a:r>
            <a:endParaRPr lang="en-US" altLang="ko-KR" sz="14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  <a:p>
            <a:endParaRPr lang="en-US" altLang="ko-KR" sz="5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  <a:p>
            <a:r>
              <a:rPr lang="en-US" altLang="ko-KR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② 3</a:t>
            </a:r>
            <a:r>
              <a:rPr lang="ko-KR" altLang="en-US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개월 이상의 요양이 필요한 부상자가 동시에 </a:t>
            </a:r>
            <a:r>
              <a:rPr lang="en-US" altLang="ko-KR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2</a:t>
            </a:r>
            <a:r>
              <a:rPr lang="ko-KR" altLang="en-US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명 이상 발생</a:t>
            </a:r>
            <a:endParaRPr lang="en-US" altLang="ko-KR" sz="14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  <a:p>
            <a:endParaRPr lang="en-US" altLang="ko-KR" sz="5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  <a:p>
            <a:r>
              <a:rPr lang="en-US" altLang="ko-KR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③ </a:t>
            </a:r>
            <a:r>
              <a:rPr lang="ko-KR" altLang="en-US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부상자 또는 직업성 </a:t>
            </a:r>
            <a:r>
              <a:rPr lang="ko-KR" altLang="en-US" sz="1400" spc="-100" dirty="0" err="1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질병자가</a:t>
            </a:r>
            <a:r>
              <a:rPr lang="ko-KR" altLang="en-US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 동시에 </a:t>
            </a:r>
            <a:r>
              <a:rPr lang="en-US" altLang="ko-KR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10</a:t>
            </a:r>
            <a:r>
              <a:rPr lang="ko-KR" altLang="en-US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명 이상 발생</a:t>
            </a:r>
            <a:endParaRPr lang="ko-KR" altLang="en-US" sz="14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>
                  <a:lumMod val="75000"/>
                  <a:lumOff val="25000"/>
                </a:prstClr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grpSp>
        <p:nvGrpSpPr>
          <p:cNvPr id="59" name="그룹 58"/>
          <p:cNvGrpSpPr/>
          <p:nvPr/>
        </p:nvGrpSpPr>
        <p:grpSpPr>
          <a:xfrm>
            <a:off x="2639617" y="4797152"/>
            <a:ext cx="1977417" cy="443162"/>
            <a:chOff x="1115616" y="3130948"/>
            <a:chExt cx="1977417" cy="443162"/>
          </a:xfrm>
        </p:grpSpPr>
        <p:sp>
          <p:nvSpPr>
            <p:cNvPr id="60" name="타원 59"/>
            <p:cNvSpPr/>
            <p:nvPr/>
          </p:nvSpPr>
          <p:spPr>
            <a:xfrm>
              <a:off x="1115616" y="3130948"/>
              <a:ext cx="443162" cy="443162"/>
            </a:xfrm>
            <a:prstGeom prst="ellipse">
              <a:avLst/>
            </a:prstGeom>
            <a:solidFill>
              <a:srgbClr val="F18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115616" y="3166990"/>
              <a:ext cx="4473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spc="-100" dirty="0">
                  <a:ln>
                    <a:solidFill>
                      <a:prstClr val="white">
                        <a:alpha val="20000"/>
                      </a:prstClr>
                    </a:solidFill>
                  </a:ln>
                  <a:solidFill>
                    <a:prstClr val="white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02</a:t>
              </a:r>
              <a:endParaRPr lang="ko-KR" altLang="en-US" b="1" spc="-100" dirty="0">
                <a:ln>
                  <a:solidFill>
                    <a:prstClr val="white">
                      <a:alpha val="20000"/>
                    </a:prstClr>
                  </a:solidFill>
                </a:ln>
                <a:solidFill>
                  <a:prstClr val="white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526579" y="3183914"/>
              <a:ext cx="15664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중대재해처벌법</a:t>
              </a:r>
            </a:p>
          </p:txBody>
        </p:sp>
      </p:grpSp>
      <p:cxnSp>
        <p:nvCxnSpPr>
          <p:cNvPr id="47" name="직선 연결선 46"/>
          <p:cNvCxnSpPr/>
          <p:nvPr/>
        </p:nvCxnSpPr>
        <p:spPr>
          <a:xfrm flipH="1">
            <a:off x="4650816" y="4588124"/>
            <a:ext cx="5710" cy="92910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655841" y="4365104"/>
            <a:ext cx="526778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en-US" altLang="ko-KR" sz="14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  <a:p>
            <a:r>
              <a:rPr lang="ko-KR" altLang="en-US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① 사망자가 </a:t>
            </a:r>
            <a:r>
              <a:rPr lang="en-US" altLang="ko-KR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1</a:t>
            </a:r>
            <a:r>
              <a:rPr lang="ko-KR" altLang="en-US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명 이상 발생</a:t>
            </a:r>
            <a:endParaRPr lang="en-US" altLang="ko-KR" sz="14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  <a:p>
            <a:endParaRPr lang="en-US" altLang="ko-KR" sz="5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  <a:p>
            <a:r>
              <a:rPr lang="en-US" altLang="ko-KR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② </a:t>
            </a:r>
            <a:r>
              <a:rPr lang="ko-KR" altLang="en-US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동일한 사고로 </a:t>
            </a:r>
            <a:r>
              <a:rPr lang="en-US" altLang="ko-KR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6</a:t>
            </a:r>
            <a:r>
              <a:rPr lang="ko-KR" altLang="en-US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개월 이상 치료가 필요한 부상자가 </a:t>
            </a:r>
            <a:r>
              <a:rPr lang="en-US" altLang="ko-KR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2</a:t>
            </a:r>
            <a:r>
              <a:rPr lang="ko-KR" altLang="en-US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명 이상 발생</a:t>
            </a:r>
            <a:endParaRPr lang="en-US" altLang="ko-KR" sz="14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  <a:p>
            <a:endParaRPr lang="en-US" altLang="ko-KR" sz="5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  <a:p>
            <a:r>
              <a:rPr lang="en-US" altLang="ko-KR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③ </a:t>
            </a:r>
            <a:r>
              <a:rPr lang="ko-KR" altLang="en-US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동일한 유해요인으로 급성 중독 등 직업성 </a:t>
            </a:r>
            <a:r>
              <a:rPr lang="ko-KR" altLang="en-US" sz="1400" spc="-100" dirty="0" err="1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질병자가</a:t>
            </a:r>
            <a:r>
              <a:rPr lang="ko-KR" altLang="en-US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 </a:t>
            </a:r>
            <a:r>
              <a:rPr lang="en-US" altLang="ko-KR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1</a:t>
            </a:r>
            <a:r>
              <a:rPr lang="ko-KR" altLang="en-US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년 내 </a:t>
            </a:r>
            <a:r>
              <a:rPr lang="en-US" altLang="ko-KR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3</a:t>
            </a:r>
            <a:r>
              <a:rPr lang="ko-KR" altLang="en-US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명 이상 발생</a:t>
            </a:r>
            <a:endParaRPr lang="ko-KR" altLang="en-US" sz="14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>
                  <a:lumMod val="75000"/>
                  <a:lumOff val="25000"/>
                </a:prstClr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94525" y="177283"/>
            <a:ext cx="4842588" cy="6158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spc="-100" dirty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Ⅰ. </a:t>
            </a:r>
            <a:r>
              <a:rPr lang="ko-KR" altLang="en-US" sz="2400" spc="-100" dirty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중대재해처벌법의 정의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1393074" y="1763247"/>
            <a:ext cx="111844" cy="327995"/>
          </a:xfrm>
          <a:prstGeom prst="rect">
            <a:avLst/>
          </a:prstGeom>
          <a:solidFill>
            <a:srgbClr val="003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solidFill>
                <a:prstClr val="white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611911" y="1727188"/>
            <a:ext cx="2064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spc="-100" dirty="0" smtClean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주요 용어의 정의</a:t>
            </a:r>
            <a:endParaRPr lang="en-US" altLang="ko-KR" sz="20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2093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1"/>
          <p:cNvSpPr>
            <a:spLocks noChangeArrowheads="1"/>
          </p:cNvSpPr>
          <p:nvPr/>
        </p:nvSpPr>
        <p:spPr bwMode="gray">
          <a:xfrm>
            <a:off x="1796562" y="1240012"/>
            <a:ext cx="8597729" cy="5218981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ko-KR" dirty="0">
              <a:latin typeface="나눔고딕" panose="020D0604000000000000" pitchFamily="50" charset="-127"/>
              <a:ea typeface="나눔고딕" panose="020D0604000000000000" pitchFamily="50" charset="-127"/>
              <a:cs typeface="Tahoma" pitchFamily="34" charset="0"/>
            </a:endParaRPr>
          </a:p>
        </p:txBody>
      </p:sp>
      <p:grpSp>
        <p:nvGrpSpPr>
          <p:cNvPr id="1001" name="그룹 1001"/>
          <p:cNvGrpSpPr/>
          <p:nvPr/>
        </p:nvGrpSpPr>
        <p:grpSpPr>
          <a:xfrm>
            <a:off x="2763252" y="1687195"/>
            <a:ext cx="6664347" cy="4330093"/>
            <a:chOff x="1449670" y="1259924"/>
            <a:chExt cx="7795898" cy="5065307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49670" y="1259924"/>
              <a:ext cx="7795898" cy="5065307"/>
            </a:xfrm>
            <a:prstGeom prst="rect">
              <a:avLst/>
            </a:prstGeom>
          </p:spPr>
        </p:pic>
      </p:grpSp>
      <p:grpSp>
        <p:nvGrpSpPr>
          <p:cNvPr id="2" name="그룹 1"/>
          <p:cNvGrpSpPr/>
          <p:nvPr/>
        </p:nvGrpSpPr>
        <p:grpSpPr>
          <a:xfrm>
            <a:off x="3630443" y="3056880"/>
            <a:ext cx="1818905" cy="1192733"/>
            <a:chOff x="3628801" y="2643213"/>
            <a:chExt cx="1818905" cy="1192733"/>
          </a:xfrm>
        </p:grpSpPr>
        <p:sp>
          <p:nvSpPr>
            <p:cNvPr id="6" name="Object 6"/>
            <p:cNvSpPr txBox="1"/>
            <p:nvPr/>
          </p:nvSpPr>
          <p:spPr>
            <a:xfrm>
              <a:off x="3698318" y="2643213"/>
              <a:ext cx="1679871" cy="46076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sz="2394" kern="0" spc="-85" dirty="0">
                  <a:solidFill>
                    <a:srgbClr val="FFFFFF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Gmarket Sans Bold" pitchFamily="34" charset="0"/>
                </a:rPr>
                <a:t>PART</a:t>
              </a:r>
              <a:endParaRPr lang="en-US" sz="1539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3628801" y="2974172"/>
              <a:ext cx="1818905" cy="86177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sz="5000" kern="0" spc="-256" dirty="0">
                  <a:solidFill>
                    <a:srgbClr val="FFFFFF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  <a:cs typeface="Gmarket Sans Bold" pitchFamily="34" charset="0"/>
                </a:rPr>
                <a:t>Ⅱ</a:t>
              </a:r>
              <a:endParaRPr lang="en-US" sz="5000" dirty="0"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</p:txBody>
        </p:sp>
      </p:grpSp>
      <p:grpSp>
        <p:nvGrpSpPr>
          <p:cNvPr id="4" name="그룹 3"/>
          <p:cNvGrpSpPr/>
          <p:nvPr/>
        </p:nvGrpSpPr>
        <p:grpSpPr>
          <a:xfrm>
            <a:off x="6004342" y="2810282"/>
            <a:ext cx="3242643" cy="1761904"/>
            <a:chOff x="5932693" y="2399733"/>
            <a:chExt cx="3242643" cy="1761904"/>
          </a:xfrm>
        </p:grpSpPr>
        <p:sp>
          <p:nvSpPr>
            <p:cNvPr id="5" name="Object 5"/>
            <p:cNvSpPr txBox="1"/>
            <p:nvPr/>
          </p:nvSpPr>
          <p:spPr>
            <a:xfrm>
              <a:off x="5932693" y="3028890"/>
              <a:ext cx="3242643" cy="40011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ko-KR" altLang="en-US" sz="2000" kern="0" spc="-256" dirty="0">
                  <a:solidFill>
                    <a:srgbClr val="2FA599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안전 </a:t>
              </a:r>
              <a:r>
                <a:rPr lang="en-US" altLang="ko-KR" sz="2000" kern="0" spc="-256" dirty="0">
                  <a:solidFill>
                    <a:srgbClr val="2FA599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• </a:t>
              </a:r>
              <a:r>
                <a:rPr lang="ko-KR" altLang="en-US" sz="2000" kern="0" spc="-256" dirty="0">
                  <a:solidFill>
                    <a:srgbClr val="2FA599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보건 확보의 의무</a:t>
              </a:r>
              <a:endParaRPr lang="en-US" sz="2000" dirty="0">
                <a:latin typeface="현대해상 고딕 Medium" panose="020B0600000101010101" pitchFamily="50" charset="-127"/>
                <a:ea typeface="현대해상 고딕 Medium" panose="020B0600000101010101" pitchFamily="50" charset="-127"/>
              </a:endParaRPr>
            </a:p>
          </p:txBody>
        </p:sp>
        <p:grpSp>
          <p:nvGrpSpPr>
            <p:cNvPr id="1002" name="그룹 1002"/>
            <p:cNvGrpSpPr/>
            <p:nvPr/>
          </p:nvGrpSpPr>
          <p:grpSpPr>
            <a:xfrm>
              <a:off x="7316749" y="2399733"/>
              <a:ext cx="321199" cy="290733"/>
              <a:chOff x="6776308" y="2577395"/>
              <a:chExt cx="375736" cy="340097"/>
            </a:xfrm>
          </p:grpSpPr>
          <p:pic>
            <p:nvPicPr>
              <p:cNvPr id="9" name="Object 8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6776308" y="2577395"/>
                <a:ext cx="375736" cy="340097"/>
              </a:xfrm>
              <a:prstGeom prst="rect">
                <a:avLst/>
              </a:prstGeom>
            </p:spPr>
          </p:pic>
        </p:grpSp>
        <p:grpSp>
          <p:nvGrpSpPr>
            <p:cNvPr id="1003" name="그룹 1003"/>
            <p:cNvGrpSpPr/>
            <p:nvPr/>
          </p:nvGrpSpPr>
          <p:grpSpPr>
            <a:xfrm>
              <a:off x="7316749" y="3870904"/>
              <a:ext cx="321199" cy="290733"/>
              <a:chOff x="6776308" y="4298359"/>
              <a:chExt cx="375736" cy="340097"/>
            </a:xfrm>
          </p:grpSpPr>
          <p:pic>
            <p:nvPicPr>
              <p:cNvPr id="12" name="Object 11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776308" y="4298359"/>
                <a:ext cx="375736" cy="34009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43117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494525" y="177283"/>
            <a:ext cx="4842588" cy="6158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spc="-100" dirty="0" smtClean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Ⅱ. </a:t>
            </a:r>
            <a:r>
              <a:rPr lang="ko-KR" altLang="en-US" sz="2400" spc="-100" dirty="0" err="1" smtClean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안전ㆍ보건</a:t>
            </a:r>
            <a:r>
              <a:rPr lang="ko-KR" altLang="en-US" sz="2400" spc="-100" dirty="0" smtClean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 확보의 의무</a:t>
            </a:r>
            <a:endParaRPr lang="ko-KR" altLang="en-US" sz="2400" spc="-100" dirty="0">
              <a:ln>
                <a:solidFill>
                  <a:srgbClr val="F18D00">
                    <a:alpha val="20000"/>
                  </a:srgbClr>
                </a:solidFill>
              </a:ln>
              <a:solidFill>
                <a:schemeClr val="tx1"/>
              </a:solidFill>
              <a:latin typeface="현대해상 고딕 Bold" panose="020B0600000101010101" pitchFamily="50" charset="-127"/>
              <a:ea typeface="현대해상 고딕 Bold" panose="020B0600000101010101" pitchFamily="50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1393074" y="1763247"/>
            <a:ext cx="111844" cy="327995"/>
          </a:xfrm>
          <a:prstGeom prst="rect">
            <a:avLst/>
          </a:prstGeom>
          <a:solidFill>
            <a:srgbClr val="003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solidFill>
                <a:prstClr val="white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1611911" y="1727188"/>
            <a:ext cx="30907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spc="-100" dirty="0" smtClean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중대재해처벌법 의무 주체</a:t>
            </a:r>
            <a:endParaRPr lang="en-US" altLang="ko-KR" sz="20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grpSp>
        <p:nvGrpSpPr>
          <p:cNvPr id="11" name="그룹 10"/>
          <p:cNvGrpSpPr/>
          <p:nvPr/>
        </p:nvGrpSpPr>
        <p:grpSpPr>
          <a:xfrm>
            <a:off x="2767947" y="2279612"/>
            <a:ext cx="6623781" cy="4015238"/>
            <a:chOff x="2338739" y="2270282"/>
            <a:chExt cx="6623781" cy="4015238"/>
          </a:xfrm>
        </p:grpSpPr>
        <p:grpSp>
          <p:nvGrpSpPr>
            <p:cNvPr id="2" name="그룹 1"/>
            <p:cNvGrpSpPr/>
            <p:nvPr/>
          </p:nvGrpSpPr>
          <p:grpSpPr>
            <a:xfrm>
              <a:off x="2338739" y="3432442"/>
              <a:ext cx="6623781" cy="986932"/>
              <a:chOff x="2352540" y="3522188"/>
              <a:chExt cx="6623781" cy="986932"/>
            </a:xfrm>
          </p:grpSpPr>
          <p:sp>
            <p:nvSpPr>
              <p:cNvPr id="35" name="모서리가 둥근 직사각형 34"/>
              <p:cNvSpPr/>
              <p:nvPr/>
            </p:nvSpPr>
            <p:spPr>
              <a:xfrm>
                <a:off x="2352540" y="3522188"/>
                <a:ext cx="6623781" cy="986932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42" name="그룹 41"/>
              <p:cNvGrpSpPr/>
              <p:nvPr/>
            </p:nvGrpSpPr>
            <p:grpSpPr>
              <a:xfrm>
                <a:off x="2495600" y="3808042"/>
                <a:ext cx="1659988" cy="443162"/>
                <a:chOff x="1115616" y="3130948"/>
                <a:chExt cx="1659988" cy="443162"/>
              </a:xfrm>
            </p:grpSpPr>
            <p:sp>
              <p:nvSpPr>
                <p:cNvPr id="43" name="타원 42"/>
                <p:cNvSpPr/>
                <p:nvPr/>
              </p:nvSpPr>
              <p:spPr>
                <a:xfrm>
                  <a:off x="1115616" y="3130948"/>
                  <a:ext cx="443162" cy="443162"/>
                </a:xfrm>
                <a:prstGeom prst="ellipse">
                  <a:avLst/>
                </a:prstGeom>
                <a:solidFill>
                  <a:srgbClr val="F18D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1115616" y="3166990"/>
                  <a:ext cx="44730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b="1" spc="-100" dirty="0">
                      <a:ln>
                        <a:solidFill>
                          <a:prstClr val="white">
                            <a:alpha val="20000"/>
                          </a:prstClr>
                        </a:solidFill>
                      </a:ln>
                      <a:solidFill>
                        <a:prstClr val="white"/>
                      </a:solidFill>
                      <a:latin typeface="현대해상 고딕 Medium" panose="020B0600000101010101" pitchFamily="50" charset="-127"/>
                      <a:ea typeface="현대해상 고딕 Medium" panose="020B0600000101010101" pitchFamily="50" charset="-127"/>
                    </a:rPr>
                    <a:t>02</a:t>
                  </a:r>
                  <a:endParaRPr lang="ko-KR" altLang="en-US" b="1" spc="-100" dirty="0">
                    <a:ln>
                      <a:solidFill>
                        <a:prstClr val="white">
                          <a:alpha val="20000"/>
                        </a:prstClr>
                      </a:solidFill>
                    </a:ln>
                    <a:solidFill>
                      <a:prstClr val="white"/>
                    </a:solidFill>
                    <a:latin typeface="현대해상 고딕 Medium" panose="020B0600000101010101" pitchFamily="50" charset="-127"/>
                    <a:ea typeface="현대해상 고딕 Medium" panose="020B0600000101010101" pitchFamily="50" charset="-127"/>
                  </a:endParaRPr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547383" y="3153894"/>
                  <a:ext cx="12282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ko-KR" altLang="en-US" b="1" spc="-100" dirty="0">
                      <a:ln>
                        <a:solidFill>
                          <a:prstClr val="black">
                            <a:lumMod val="50000"/>
                            <a:lumOff val="50000"/>
                            <a:alpha val="20000"/>
                          </a:prstClr>
                        </a:solidFill>
                      </a:ln>
                      <a:solidFill>
                        <a:prstClr val="black"/>
                      </a:solidFill>
                      <a:latin typeface="현대해상 고딕 Light" panose="020B0600000101010101" pitchFamily="50" charset="-127"/>
                      <a:ea typeface="현대해상 고딕 Light" panose="020B0600000101010101" pitchFamily="50" charset="-127"/>
                    </a:rPr>
                    <a:t>경영 책임자</a:t>
                  </a:r>
                </a:p>
              </p:txBody>
            </p:sp>
          </p:grpSp>
        </p:grpSp>
        <p:sp>
          <p:nvSpPr>
            <p:cNvPr id="47" name="TextBox 46"/>
            <p:cNvSpPr txBox="1"/>
            <p:nvPr/>
          </p:nvSpPr>
          <p:spPr>
            <a:xfrm>
              <a:off x="4498023" y="3432442"/>
              <a:ext cx="3882794" cy="81560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endParaRPr lang="en-US" altLang="ko-KR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r>
                <a:rPr lang="ko-KR" altLang="en-US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① 사업을 대표하고 총괄하는 권한과 책임이 있는 사람</a:t>
              </a:r>
              <a:endParaRPr lang="en-US" altLang="ko-KR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endParaRPr lang="en-US" altLang="ko-KR" sz="5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r>
                <a:rPr lang="en-US" altLang="ko-KR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② </a:t>
              </a:r>
              <a:r>
                <a:rPr lang="ko-KR" altLang="en-US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이에 준하여 안전</a:t>
              </a:r>
              <a:r>
                <a:rPr lang="en-US" altLang="ko-KR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·</a:t>
              </a:r>
              <a:r>
                <a:rPr lang="ko-KR" altLang="en-US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보건에 관한 업무를 담당하는 사람</a:t>
              </a:r>
              <a:endParaRPr lang="ko-KR" altLang="en-US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</p:txBody>
        </p:sp>
        <p:sp>
          <p:nvSpPr>
            <p:cNvPr id="34" name="모서리가 둥근 직사각형 33"/>
            <p:cNvSpPr/>
            <p:nvPr/>
          </p:nvSpPr>
          <p:spPr>
            <a:xfrm>
              <a:off x="2338739" y="2338431"/>
              <a:ext cx="6623780" cy="91732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36" name="그룹 35"/>
            <p:cNvGrpSpPr/>
            <p:nvPr/>
          </p:nvGrpSpPr>
          <p:grpSpPr>
            <a:xfrm>
              <a:off x="2462802" y="2561933"/>
              <a:ext cx="1226939" cy="443162"/>
              <a:chOff x="1050700" y="2962339"/>
              <a:chExt cx="1226939" cy="443162"/>
            </a:xfrm>
          </p:grpSpPr>
          <p:sp>
            <p:nvSpPr>
              <p:cNvPr id="37" name="타원 36"/>
              <p:cNvSpPr/>
              <p:nvPr/>
            </p:nvSpPr>
            <p:spPr>
              <a:xfrm>
                <a:off x="1058302" y="2962339"/>
                <a:ext cx="443162" cy="443162"/>
              </a:xfrm>
              <a:prstGeom prst="ellipse">
                <a:avLst/>
              </a:prstGeom>
              <a:solidFill>
                <a:srgbClr val="F18D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050700" y="2999254"/>
                <a:ext cx="4507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b="1" spc="-100" dirty="0">
                    <a:ln>
                      <a:solidFill>
                        <a:prstClr val="white">
                          <a:alpha val="20000"/>
                        </a:prstClr>
                      </a:solidFill>
                    </a:ln>
                    <a:solidFill>
                      <a:prstClr val="white"/>
                    </a:solidFill>
                    <a:latin typeface="현대해상 고딕 Medium" panose="020B0600000101010101" pitchFamily="50" charset="-127"/>
                    <a:ea typeface="현대해상 고딕 Medium" panose="020B0600000101010101" pitchFamily="50" charset="-127"/>
                  </a:rPr>
                  <a:t>01</a:t>
                </a:r>
                <a:endParaRPr lang="ko-KR" altLang="en-US" b="1" spc="-100" dirty="0">
                  <a:ln>
                    <a:solidFill>
                      <a:prstClr val="white">
                        <a:alpha val="20000"/>
                      </a:prstClr>
                    </a:solidFill>
                  </a:ln>
                  <a:solidFill>
                    <a:prstClr val="white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501464" y="3017712"/>
                <a:ext cx="7761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b="1" spc="-100" dirty="0">
                    <a:ln>
                      <a:solidFill>
                        <a:prstClr val="black">
                          <a:lumMod val="50000"/>
                          <a:lumOff val="50000"/>
                          <a:alpha val="20000"/>
                        </a:prstClr>
                      </a:solidFill>
                    </a:ln>
                    <a:solidFill>
                      <a:prstClr val="black"/>
                    </a:solidFill>
                    <a:latin typeface="현대해상 고딕 Light" panose="020B0600000101010101" pitchFamily="50" charset="-127"/>
                    <a:ea typeface="현대해상 고딕 Light" panose="020B0600000101010101" pitchFamily="50" charset="-127"/>
                  </a:rPr>
                  <a:t>사업주</a:t>
                </a: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4506801" y="2270282"/>
              <a:ext cx="3183885" cy="81560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endParaRPr lang="en-US" altLang="ko-KR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r>
                <a:rPr lang="ko-KR" altLang="en-US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① 자신의 사업을 영위하는 사람</a:t>
              </a:r>
              <a:endParaRPr lang="en-US" altLang="ko-KR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endParaRPr lang="en-US" altLang="ko-KR" sz="5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r>
                <a:rPr lang="en-US" altLang="ko-KR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② </a:t>
              </a:r>
              <a:r>
                <a:rPr lang="ko-KR" altLang="en-US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타인의 노무를 제공받아 사업을 하는 사람</a:t>
              </a:r>
              <a:endParaRPr lang="en-US" altLang="ko-KR" sz="5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</p:txBody>
        </p:sp>
        <p:cxnSp>
          <p:nvCxnSpPr>
            <p:cNvPr id="46" name="직선 연결선 45"/>
            <p:cNvCxnSpPr/>
            <p:nvPr/>
          </p:nvCxnSpPr>
          <p:spPr>
            <a:xfrm>
              <a:off x="4223107" y="3587344"/>
              <a:ext cx="0" cy="684658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모서리가 둥근 직사각형 12"/>
            <p:cNvSpPr/>
            <p:nvPr/>
          </p:nvSpPr>
          <p:spPr>
            <a:xfrm>
              <a:off x="2338739" y="4629336"/>
              <a:ext cx="6623780" cy="1656184"/>
            </a:xfrm>
            <a:prstGeom prst="roundRect">
              <a:avLst>
                <a:gd name="adj" fmla="val 7292"/>
              </a:avLst>
            </a:prstGeom>
            <a:solidFill>
              <a:schemeClr val="bg1">
                <a:lumMod val="95000"/>
              </a:schemeClr>
            </a:solidFill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endParaRPr lang="en-US" altLang="ko-KR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endParaRPr lang="en-US" altLang="ko-KR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endParaRPr lang="en-US" altLang="ko-KR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</p:txBody>
        </p:sp>
        <p:sp>
          <p:nvSpPr>
            <p:cNvPr id="14" name="모서리가 둥근 직사각형 13"/>
            <p:cNvSpPr/>
            <p:nvPr/>
          </p:nvSpPr>
          <p:spPr>
            <a:xfrm>
              <a:off x="2500354" y="4773353"/>
              <a:ext cx="1381790" cy="406977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spc="-100" dirty="0">
                  <a:ln>
                    <a:solidFill>
                      <a:prstClr val="white">
                        <a:alpha val="20000"/>
                      </a:prstClr>
                    </a:solidFill>
                  </a:ln>
                  <a:solidFill>
                    <a:prstClr val="white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종사자의 범위</a:t>
              </a: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3946451" y="4819110"/>
              <a:ext cx="485059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15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안전</a:t>
              </a:r>
              <a:r>
                <a:rPr lang="en-US" altLang="ko-KR" sz="15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 </a:t>
              </a:r>
              <a:r>
                <a:rPr lang="en-US" altLang="ko-KR" sz="15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• </a:t>
              </a:r>
              <a:r>
                <a:rPr lang="ko-KR" altLang="en-US" sz="15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보건상 유해 또는 위험 방지의 대상</a:t>
              </a:r>
              <a:endParaRPr lang="en-US" altLang="ko-KR" sz="15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2531664" y="5314284"/>
              <a:ext cx="6300640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① 개인 사업주나 법인 또는 기관이 직접 고용한 근로자</a:t>
              </a:r>
              <a:endParaRPr lang="en-US" altLang="ko-KR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endParaRPr lang="en-US" altLang="ko-KR" sz="3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r>
                <a:rPr lang="ko-KR" altLang="ko-KR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②</a:t>
              </a:r>
              <a:r>
                <a:rPr lang="en-US" altLang="ko-KR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 </a:t>
              </a:r>
              <a:r>
                <a:rPr lang="ko-KR" altLang="en-US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도급</a:t>
              </a:r>
              <a:r>
                <a:rPr lang="en-US" altLang="ko-KR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, </a:t>
              </a:r>
              <a:r>
                <a:rPr lang="ko-KR" altLang="en-US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위탁</a:t>
              </a:r>
              <a:r>
                <a:rPr lang="en-US" altLang="ko-KR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, </a:t>
              </a:r>
              <a:r>
                <a:rPr lang="ko-KR" altLang="en-US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용역 등 계약의 형식에 관계 없이 대가를 목적으로 노무를 제공하는 자</a:t>
              </a:r>
              <a:endParaRPr lang="en-US" altLang="ko-KR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endParaRPr lang="en-US" altLang="ko-KR" sz="3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  <a:p>
              <a:r>
                <a:rPr lang="ko-KR" altLang="ko-KR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③</a:t>
              </a:r>
              <a:r>
                <a:rPr lang="en-US" altLang="ko-KR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 </a:t>
              </a:r>
              <a:r>
                <a:rPr lang="ko-KR" altLang="en-US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각 단계별 수급인 및 수급인의 근로자</a:t>
              </a:r>
              <a:r>
                <a:rPr lang="en-US" altLang="ko-KR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, </a:t>
              </a:r>
              <a:r>
                <a:rPr lang="ko-KR" altLang="en-US" sz="1400" spc="-100" dirty="0" err="1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수급인에게</a:t>
              </a:r>
              <a:r>
                <a:rPr lang="ko-KR" altLang="en-US" sz="14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Light" panose="020B0600000101010101" pitchFamily="50" charset="-127"/>
                  <a:ea typeface="현대해상 고딕 Light" panose="020B0600000101010101" pitchFamily="50" charset="-127"/>
                </a:rPr>
                <a:t> 대가를 목적으로 노무를 제공하는 자</a:t>
              </a:r>
              <a:endParaRPr lang="en-US" altLang="ko-KR" sz="14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endParaRPr>
            </a:p>
          </p:txBody>
        </p:sp>
        <p:cxnSp>
          <p:nvCxnSpPr>
            <p:cNvPr id="32" name="직선 연결선 31"/>
            <p:cNvCxnSpPr/>
            <p:nvPr/>
          </p:nvCxnSpPr>
          <p:spPr>
            <a:xfrm>
              <a:off x="4222557" y="2454765"/>
              <a:ext cx="0" cy="684658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7245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374514" y="5426164"/>
            <a:ext cx="75315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srgbClr val="003070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사업주 또는 </a:t>
            </a:r>
            <a:r>
              <a:rPr lang="ko-KR" altLang="en-US" b="1" spc="-100" dirty="0" err="1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srgbClr val="003070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경영책임자</a:t>
            </a:r>
            <a:r>
              <a:rPr lang="ko-KR" altLang="en-US" b="1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srgbClr val="003070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 등은 실질적으로 지배</a:t>
            </a:r>
            <a:r>
              <a:rPr lang="en-US" altLang="ko-KR" b="1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srgbClr val="003070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·</a:t>
            </a:r>
            <a:r>
              <a:rPr lang="ko-KR" altLang="en-US" b="1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srgbClr val="003070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운영</a:t>
            </a:r>
            <a:r>
              <a:rPr lang="en-US" altLang="ko-KR" b="1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srgbClr val="003070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·</a:t>
            </a:r>
            <a:r>
              <a:rPr lang="ko-KR" altLang="en-US" b="1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srgbClr val="003070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관리하는 사업 또는 사업장에서 일하는 모든 종사자에 대한 안전 및 보건 확보 의무를 이행하여야 합니다</a:t>
            </a:r>
            <a:r>
              <a:rPr lang="en-US" altLang="ko-KR" b="1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srgbClr val="003070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.</a:t>
            </a:r>
          </a:p>
        </p:txBody>
      </p:sp>
      <p:sp>
        <p:nvSpPr>
          <p:cNvPr id="12" name="이등변 삼각형 11"/>
          <p:cNvSpPr/>
          <p:nvPr/>
        </p:nvSpPr>
        <p:spPr>
          <a:xfrm flipV="1">
            <a:off x="5029200" y="4939015"/>
            <a:ext cx="2133600" cy="352425"/>
          </a:xfrm>
          <a:prstGeom prst="triangle">
            <a:avLst/>
          </a:prstGeom>
          <a:solidFill>
            <a:srgbClr val="F18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2425296" y="2976404"/>
            <a:ext cx="7365683" cy="476250"/>
            <a:chOff x="2413159" y="3140968"/>
            <a:chExt cx="7365683" cy="476250"/>
          </a:xfrm>
        </p:grpSpPr>
        <p:sp>
          <p:nvSpPr>
            <p:cNvPr id="10" name="모서리가 둥근 직사각형 9"/>
            <p:cNvSpPr/>
            <p:nvPr/>
          </p:nvSpPr>
          <p:spPr>
            <a:xfrm>
              <a:off x="2413159" y="3140968"/>
              <a:ext cx="7365683" cy="476250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4000" rtlCol="0" anchor="ctr"/>
            <a:lstStyle/>
            <a:p>
              <a:pPr>
                <a:spcBef>
                  <a:spcPct val="0"/>
                </a:spcBef>
              </a:pPr>
              <a:r>
                <a:rPr lang="ko-KR" altLang="en-US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재해 발생 시 재발방지 대책의 수립 및 그 이행에 관한 조치</a:t>
              </a:r>
            </a:p>
          </p:txBody>
        </p:sp>
        <p:grpSp>
          <p:nvGrpSpPr>
            <p:cNvPr id="17" name="그룹 16"/>
            <p:cNvGrpSpPr/>
            <p:nvPr/>
          </p:nvGrpSpPr>
          <p:grpSpPr>
            <a:xfrm>
              <a:off x="2429032" y="3177657"/>
              <a:ext cx="447302" cy="402875"/>
              <a:chOff x="947478" y="2425209"/>
              <a:chExt cx="492034" cy="443162"/>
            </a:xfrm>
          </p:grpSpPr>
          <p:sp>
            <p:nvSpPr>
              <p:cNvPr id="18" name="타원 17"/>
              <p:cNvSpPr/>
              <p:nvPr/>
            </p:nvSpPr>
            <p:spPr>
              <a:xfrm>
                <a:off x="982403" y="2425209"/>
                <a:ext cx="443162" cy="443162"/>
              </a:xfrm>
              <a:prstGeom prst="ellipse">
                <a:avLst/>
              </a:prstGeom>
              <a:solidFill>
                <a:srgbClr val="F18D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947478" y="2439200"/>
                <a:ext cx="492034" cy="4062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b="1" spc="-100" dirty="0">
                    <a:ln>
                      <a:solidFill>
                        <a:prstClr val="white">
                          <a:alpha val="20000"/>
                        </a:prstClr>
                      </a:solidFill>
                    </a:ln>
                    <a:solidFill>
                      <a:prstClr val="white"/>
                    </a:solidFill>
                    <a:latin typeface="현대해상 고딕 Medium" panose="020B0600000101010101" pitchFamily="50" charset="-127"/>
                    <a:ea typeface="현대해상 고딕 Medium" panose="020B0600000101010101" pitchFamily="50" charset="-127"/>
                  </a:rPr>
                  <a:t>02</a:t>
                </a:r>
                <a:endParaRPr lang="ko-KR" altLang="en-US" b="1" spc="-100" dirty="0">
                  <a:ln>
                    <a:solidFill>
                      <a:prstClr val="white">
                        <a:alpha val="20000"/>
                      </a:prstClr>
                    </a:solidFill>
                  </a:ln>
                  <a:solidFill>
                    <a:prstClr val="white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endParaRPr>
              </a:p>
            </p:txBody>
          </p:sp>
        </p:grpSp>
      </p:grpSp>
      <p:grpSp>
        <p:nvGrpSpPr>
          <p:cNvPr id="8" name="그룹 7"/>
          <p:cNvGrpSpPr/>
          <p:nvPr/>
        </p:nvGrpSpPr>
        <p:grpSpPr>
          <a:xfrm>
            <a:off x="2413159" y="2348880"/>
            <a:ext cx="7365683" cy="476250"/>
            <a:chOff x="2413159" y="2348880"/>
            <a:chExt cx="7365683" cy="47625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413159" y="2348880"/>
              <a:ext cx="7365683" cy="476250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4000" rtlCol="0" anchor="ctr"/>
            <a:lstStyle/>
            <a:p>
              <a:pPr>
                <a:spcBef>
                  <a:spcPct val="0"/>
                </a:spcBef>
              </a:pPr>
              <a:r>
                <a:rPr lang="ko-KR" altLang="en-US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재해 예방에 필요한 인력 및 예산 등 안전보건관리체계의 구축 및 그 이행에 관한 조치</a:t>
              </a:r>
              <a:endParaRPr lang="en-US" altLang="ko-KR" sz="16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endParaRPr>
            </a:p>
          </p:txBody>
        </p:sp>
        <p:grpSp>
          <p:nvGrpSpPr>
            <p:cNvPr id="23" name="그룹 22"/>
            <p:cNvGrpSpPr/>
            <p:nvPr/>
          </p:nvGrpSpPr>
          <p:grpSpPr>
            <a:xfrm>
              <a:off x="2429032" y="2384938"/>
              <a:ext cx="450764" cy="402875"/>
              <a:chOff x="947478" y="2425209"/>
              <a:chExt cx="495842" cy="443162"/>
            </a:xfrm>
          </p:grpSpPr>
          <p:sp>
            <p:nvSpPr>
              <p:cNvPr id="24" name="타원 23"/>
              <p:cNvSpPr/>
              <p:nvPr/>
            </p:nvSpPr>
            <p:spPr>
              <a:xfrm>
                <a:off x="982403" y="2425209"/>
                <a:ext cx="443162" cy="443162"/>
              </a:xfrm>
              <a:prstGeom prst="ellipse">
                <a:avLst/>
              </a:prstGeom>
              <a:solidFill>
                <a:srgbClr val="F18D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947478" y="2439200"/>
                <a:ext cx="495842" cy="4062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b="1" spc="-100" dirty="0">
                    <a:ln>
                      <a:solidFill>
                        <a:prstClr val="white">
                          <a:alpha val="20000"/>
                        </a:prstClr>
                      </a:solidFill>
                    </a:ln>
                    <a:solidFill>
                      <a:prstClr val="white"/>
                    </a:solidFill>
                    <a:latin typeface="현대해상 고딕 Medium" panose="020B0600000101010101" pitchFamily="50" charset="-127"/>
                    <a:ea typeface="현대해상 고딕 Medium" panose="020B0600000101010101" pitchFamily="50" charset="-127"/>
                  </a:rPr>
                  <a:t>01</a:t>
                </a:r>
                <a:endParaRPr lang="ko-KR" altLang="en-US" b="1" spc="-100" dirty="0">
                  <a:ln>
                    <a:solidFill>
                      <a:prstClr val="white">
                        <a:alpha val="20000"/>
                      </a:prstClr>
                    </a:solidFill>
                  </a:ln>
                  <a:solidFill>
                    <a:prstClr val="white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endParaRPr>
              </a:p>
            </p:txBody>
          </p:sp>
        </p:grpSp>
      </p:grpSp>
      <p:grpSp>
        <p:nvGrpSpPr>
          <p:cNvPr id="13" name="그룹 12"/>
          <p:cNvGrpSpPr/>
          <p:nvPr/>
        </p:nvGrpSpPr>
        <p:grpSpPr>
          <a:xfrm>
            <a:off x="2429032" y="3602544"/>
            <a:ext cx="7365683" cy="590773"/>
            <a:chOff x="2402726" y="3918348"/>
            <a:chExt cx="7365683" cy="590773"/>
          </a:xfrm>
        </p:grpSpPr>
        <p:sp>
          <p:nvSpPr>
            <p:cNvPr id="11" name="모서리가 둥근 직사각형 10"/>
            <p:cNvSpPr/>
            <p:nvPr/>
          </p:nvSpPr>
          <p:spPr>
            <a:xfrm>
              <a:off x="2402726" y="3918348"/>
              <a:ext cx="7365683" cy="590773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4000" rtlCol="0" anchor="ctr"/>
            <a:lstStyle/>
            <a:p>
              <a:pPr>
                <a:spcBef>
                  <a:spcPct val="0"/>
                </a:spcBef>
              </a:pPr>
              <a:r>
                <a:rPr lang="ko-KR" altLang="en-US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중앙행정기관</a:t>
              </a:r>
              <a:r>
                <a:rPr lang="en-US" altLang="ko-KR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, </a:t>
              </a:r>
              <a:r>
                <a:rPr lang="ko-KR" altLang="en-US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지방자치단체가 관계 법령에 따라 개선</a:t>
              </a:r>
              <a:r>
                <a:rPr lang="en-US" altLang="ko-KR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, </a:t>
              </a:r>
              <a:r>
                <a:rPr lang="ko-KR" altLang="en-US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시정 등을 명한 사항의 이행에 관한 조치</a:t>
              </a:r>
            </a:p>
          </p:txBody>
        </p:sp>
        <p:grpSp>
          <p:nvGrpSpPr>
            <p:cNvPr id="26" name="그룹 25"/>
            <p:cNvGrpSpPr/>
            <p:nvPr/>
          </p:nvGrpSpPr>
          <p:grpSpPr>
            <a:xfrm>
              <a:off x="2429033" y="3992133"/>
              <a:ext cx="445891" cy="402875"/>
              <a:chOff x="947478" y="2425209"/>
              <a:chExt cx="490482" cy="443162"/>
            </a:xfrm>
          </p:grpSpPr>
          <p:sp>
            <p:nvSpPr>
              <p:cNvPr id="27" name="타원 26"/>
              <p:cNvSpPr/>
              <p:nvPr/>
            </p:nvSpPr>
            <p:spPr>
              <a:xfrm>
                <a:off x="982403" y="2425209"/>
                <a:ext cx="443162" cy="443162"/>
              </a:xfrm>
              <a:prstGeom prst="ellipse">
                <a:avLst/>
              </a:prstGeom>
              <a:solidFill>
                <a:srgbClr val="F18D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947478" y="2439200"/>
                <a:ext cx="490482" cy="4062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b="1" spc="-100" dirty="0">
                    <a:ln>
                      <a:solidFill>
                        <a:prstClr val="white">
                          <a:alpha val="20000"/>
                        </a:prstClr>
                      </a:solidFill>
                    </a:ln>
                    <a:solidFill>
                      <a:prstClr val="white"/>
                    </a:solidFill>
                    <a:latin typeface="현대해상 고딕 Medium" panose="020B0600000101010101" pitchFamily="50" charset="-127"/>
                    <a:ea typeface="현대해상 고딕 Medium" panose="020B0600000101010101" pitchFamily="50" charset="-127"/>
                  </a:rPr>
                  <a:t>03</a:t>
                </a:r>
                <a:endParaRPr lang="ko-KR" altLang="en-US" b="1" spc="-100" dirty="0">
                  <a:ln>
                    <a:solidFill>
                      <a:prstClr val="white">
                        <a:alpha val="20000"/>
                      </a:prstClr>
                    </a:solidFill>
                  </a:ln>
                  <a:solidFill>
                    <a:prstClr val="white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endParaRPr>
              </a:p>
            </p:txBody>
          </p:sp>
        </p:grpSp>
      </p:grpSp>
      <p:grpSp>
        <p:nvGrpSpPr>
          <p:cNvPr id="14" name="그룹 13"/>
          <p:cNvGrpSpPr/>
          <p:nvPr/>
        </p:nvGrpSpPr>
        <p:grpSpPr>
          <a:xfrm>
            <a:off x="2425296" y="4328041"/>
            <a:ext cx="7379149" cy="476250"/>
            <a:chOff x="2439466" y="4824958"/>
            <a:chExt cx="7379149" cy="476250"/>
          </a:xfrm>
        </p:grpSpPr>
        <p:sp>
          <p:nvSpPr>
            <p:cNvPr id="30" name="모서리가 둥근 직사각형 29"/>
            <p:cNvSpPr/>
            <p:nvPr/>
          </p:nvSpPr>
          <p:spPr>
            <a:xfrm>
              <a:off x="2452932" y="4824958"/>
              <a:ext cx="7365683" cy="476250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4000" rtlCol="0" anchor="ctr"/>
            <a:lstStyle/>
            <a:p>
              <a:pPr>
                <a:spcBef>
                  <a:spcPct val="0"/>
                </a:spcBef>
              </a:pPr>
              <a:r>
                <a:rPr lang="ko-KR" altLang="en-US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안전</a:t>
              </a:r>
              <a:r>
                <a:rPr lang="en-US" altLang="ko-KR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·</a:t>
              </a:r>
              <a:r>
                <a:rPr lang="ko-KR" altLang="en-US" sz="1600" spc="-100" dirty="0">
                  <a:ln>
                    <a:solidFill>
                      <a:prstClr val="black">
                        <a:lumMod val="50000"/>
                        <a:lumOff val="50000"/>
                        <a:alpha val="20000"/>
                      </a:prstClr>
                    </a:solidFill>
                  </a:ln>
                  <a:solidFill>
                    <a:prstClr val="black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보건 관계 법령에 따른 의무 이행에 필요한 관리상의 조치</a:t>
              </a:r>
            </a:p>
          </p:txBody>
        </p:sp>
        <p:grpSp>
          <p:nvGrpSpPr>
            <p:cNvPr id="31" name="그룹 30"/>
            <p:cNvGrpSpPr/>
            <p:nvPr/>
          </p:nvGrpSpPr>
          <p:grpSpPr>
            <a:xfrm>
              <a:off x="2439466" y="4866263"/>
              <a:ext cx="450764" cy="402875"/>
              <a:chOff x="947478" y="2425209"/>
              <a:chExt cx="495842" cy="443162"/>
            </a:xfrm>
          </p:grpSpPr>
          <p:sp>
            <p:nvSpPr>
              <p:cNvPr id="32" name="타원 31"/>
              <p:cNvSpPr/>
              <p:nvPr/>
            </p:nvSpPr>
            <p:spPr>
              <a:xfrm>
                <a:off x="982403" y="2425209"/>
                <a:ext cx="443162" cy="443162"/>
              </a:xfrm>
              <a:prstGeom prst="ellipse">
                <a:avLst/>
              </a:prstGeom>
              <a:solidFill>
                <a:srgbClr val="F18D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947478" y="2439200"/>
                <a:ext cx="495842" cy="4062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b="1" spc="-100" dirty="0">
                    <a:ln>
                      <a:solidFill>
                        <a:prstClr val="white">
                          <a:alpha val="20000"/>
                        </a:prstClr>
                      </a:solidFill>
                    </a:ln>
                    <a:solidFill>
                      <a:prstClr val="white"/>
                    </a:solidFill>
                    <a:latin typeface="현대해상 고딕 Medium" panose="020B0600000101010101" pitchFamily="50" charset="-127"/>
                    <a:ea typeface="현대해상 고딕 Medium" panose="020B0600000101010101" pitchFamily="50" charset="-127"/>
                  </a:rPr>
                  <a:t>04</a:t>
                </a:r>
                <a:endParaRPr lang="ko-KR" altLang="en-US" b="1" spc="-100" dirty="0">
                  <a:ln>
                    <a:solidFill>
                      <a:prstClr val="white">
                        <a:alpha val="20000"/>
                      </a:prstClr>
                    </a:solidFill>
                  </a:ln>
                  <a:solidFill>
                    <a:prstClr val="white"/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endParaRPr>
              </a:p>
            </p:txBody>
          </p:sp>
        </p:grpSp>
      </p:grpSp>
      <p:sp>
        <p:nvSpPr>
          <p:cNvPr id="29" name="직사각형 28"/>
          <p:cNvSpPr/>
          <p:nvPr/>
        </p:nvSpPr>
        <p:spPr>
          <a:xfrm>
            <a:off x="494525" y="177283"/>
            <a:ext cx="4842588" cy="6158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spc="-100" dirty="0" smtClean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Ⅱ. </a:t>
            </a:r>
            <a:r>
              <a:rPr lang="ko-KR" altLang="en-US" sz="2400" spc="-100" dirty="0" err="1" smtClean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안전ㆍ보건</a:t>
            </a:r>
            <a:r>
              <a:rPr lang="ko-KR" altLang="en-US" sz="2400" spc="-100" dirty="0" smtClean="0">
                <a:ln>
                  <a:solidFill>
                    <a:srgbClr val="F18D00">
                      <a:alpha val="20000"/>
                    </a:srgbClr>
                  </a:solidFill>
                </a:ln>
                <a:solidFill>
                  <a:schemeClr val="tx1"/>
                </a:solidFill>
                <a:latin typeface="현대해상 고딕 Bold" panose="020B0600000101010101" pitchFamily="50" charset="-127"/>
                <a:ea typeface="현대해상 고딕 Bold" panose="020B0600000101010101" pitchFamily="50" charset="-127"/>
              </a:rPr>
              <a:t> 확보의 의무</a:t>
            </a:r>
            <a:endParaRPr lang="ko-KR" altLang="en-US" sz="2400" spc="-100" dirty="0">
              <a:ln>
                <a:solidFill>
                  <a:srgbClr val="F18D00">
                    <a:alpha val="20000"/>
                  </a:srgbClr>
                </a:solidFill>
              </a:ln>
              <a:solidFill>
                <a:schemeClr val="tx1"/>
              </a:solidFill>
              <a:latin typeface="현대해상 고딕 Bold" panose="020B0600000101010101" pitchFamily="50" charset="-127"/>
              <a:ea typeface="현대해상 고딕 Bold" panose="020B0600000101010101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1393074" y="1763247"/>
            <a:ext cx="111844" cy="327995"/>
          </a:xfrm>
          <a:prstGeom prst="rect">
            <a:avLst/>
          </a:prstGeom>
          <a:solidFill>
            <a:srgbClr val="003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solidFill>
                <a:prstClr val="white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1611910" y="1727188"/>
            <a:ext cx="49755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spc="-100" dirty="0" smtClean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사업주</a:t>
            </a:r>
            <a:r>
              <a:rPr lang="en-US" altLang="ko-KR" sz="20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, </a:t>
            </a:r>
            <a:r>
              <a:rPr lang="ko-KR" altLang="en-US" sz="2000" spc="-100" dirty="0" err="1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경영책임자</a:t>
            </a:r>
            <a:r>
              <a:rPr lang="ko-KR" altLang="en-US" sz="20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 등의 안전</a:t>
            </a:r>
            <a:r>
              <a:rPr lang="en-US" altLang="ko-KR" sz="20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·</a:t>
            </a:r>
            <a:r>
              <a:rPr lang="ko-KR" altLang="en-US" sz="2000" spc="-100" dirty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보건 확보 </a:t>
            </a:r>
            <a:r>
              <a:rPr lang="ko-KR" altLang="en-US" sz="2000" spc="-100" dirty="0" smtClean="0">
                <a:ln>
                  <a:solidFill>
                    <a:prstClr val="black">
                      <a:lumMod val="50000"/>
                      <a:lumOff val="50000"/>
                      <a:alpha val="20000"/>
                    </a:prstClr>
                  </a:solidFill>
                </a:ln>
                <a:solidFill>
                  <a:prstClr val="black"/>
                </a:solidFill>
                <a:latin typeface="현대해상 고딕 Light" panose="020B0600000101010101" pitchFamily="50" charset="-127"/>
                <a:ea typeface="현대해상 고딕 Light" panose="020B0600000101010101" pitchFamily="50" charset="-127"/>
              </a:rPr>
              <a:t>의무</a:t>
            </a:r>
            <a:endParaRPr lang="ko-KR" altLang="en-US" sz="2000" spc="-100" dirty="0">
              <a:ln>
                <a:solidFill>
                  <a:prstClr val="black">
                    <a:lumMod val="50000"/>
                    <a:lumOff val="50000"/>
                    <a:alpha val="20000"/>
                  </a:prstClr>
                </a:solidFill>
              </a:ln>
              <a:solidFill>
                <a:prstClr val="black"/>
              </a:solidFill>
              <a:latin typeface="현대해상 고딕 Light" panose="020B0600000101010101" pitchFamily="50" charset="-127"/>
              <a:ea typeface="현대해상 고딕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339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1"/>
          <p:cNvSpPr>
            <a:spLocks noChangeArrowheads="1"/>
          </p:cNvSpPr>
          <p:nvPr/>
        </p:nvSpPr>
        <p:spPr bwMode="gray">
          <a:xfrm>
            <a:off x="1796562" y="1240012"/>
            <a:ext cx="8597729" cy="5218981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ko-KR" dirty="0">
              <a:latin typeface="나눔고딕" panose="020D0604000000000000" pitchFamily="50" charset="-127"/>
              <a:ea typeface="나눔고딕" panose="020D0604000000000000" pitchFamily="50" charset="-127"/>
              <a:cs typeface="Tahoma" pitchFamily="34" charset="0"/>
            </a:endParaRPr>
          </a:p>
        </p:txBody>
      </p:sp>
      <p:grpSp>
        <p:nvGrpSpPr>
          <p:cNvPr id="1001" name="그룹 1001"/>
          <p:cNvGrpSpPr/>
          <p:nvPr/>
        </p:nvGrpSpPr>
        <p:grpSpPr>
          <a:xfrm>
            <a:off x="2763252" y="1687195"/>
            <a:ext cx="6664347" cy="4330093"/>
            <a:chOff x="1449670" y="1259924"/>
            <a:chExt cx="7795898" cy="5065307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49670" y="1259924"/>
              <a:ext cx="7795898" cy="5065307"/>
            </a:xfrm>
            <a:prstGeom prst="rect">
              <a:avLst/>
            </a:prstGeom>
          </p:spPr>
        </p:pic>
      </p:grpSp>
      <p:grpSp>
        <p:nvGrpSpPr>
          <p:cNvPr id="2" name="그룹 1"/>
          <p:cNvGrpSpPr/>
          <p:nvPr/>
        </p:nvGrpSpPr>
        <p:grpSpPr>
          <a:xfrm>
            <a:off x="3704160" y="3063089"/>
            <a:ext cx="1679871" cy="1183402"/>
            <a:chOff x="3698318" y="2652544"/>
            <a:chExt cx="1679871" cy="1183402"/>
          </a:xfrm>
        </p:grpSpPr>
        <p:sp>
          <p:nvSpPr>
            <p:cNvPr id="6" name="Object 6"/>
            <p:cNvSpPr txBox="1"/>
            <p:nvPr/>
          </p:nvSpPr>
          <p:spPr>
            <a:xfrm>
              <a:off x="3698318" y="2652544"/>
              <a:ext cx="1679871" cy="46076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sz="2394" kern="0" spc="-85" dirty="0">
                  <a:solidFill>
                    <a:srgbClr val="FFFFFF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Gmarket Sans Bold" pitchFamily="34" charset="0"/>
                </a:rPr>
                <a:t>PART</a:t>
              </a:r>
              <a:endParaRPr lang="en-US" sz="1539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3729907" y="2974172"/>
              <a:ext cx="1616692" cy="86177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sz="5000" kern="0" spc="-256" dirty="0">
                  <a:solidFill>
                    <a:srgbClr val="FFFFFF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Gmarket Sans Bold" pitchFamily="34" charset="0"/>
                </a:rPr>
                <a:t>Ⅲ</a:t>
              </a:r>
              <a:endParaRPr lang="en-US" sz="5000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4" name="그룹 3"/>
          <p:cNvGrpSpPr/>
          <p:nvPr/>
        </p:nvGrpSpPr>
        <p:grpSpPr>
          <a:xfrm>
            <a:off x="6004342" y="2810281"/>
            <a:ext cx="3242643" cy="1761904"/>
            <a:chOff x="5932693" y="2399733"/>
            <a:chExt cx="3242643" cy="1761904"/>
          </a:xfrm>
        </p:grpSpPr>
        <p:sp>
          <p:nvSpPr>
            <p:cNvPr id="5" name="Object 5"/>
            <p:cNvSpPr txBox="1"/>
            <p:nvPr/>
          </p:nvSpPr>
          <p:spPr>
            <a:xfrm>
              <a:off x="5932693" y="3028890"/>
              <a:ext cx="3242643" cy="40011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ko-KR" altLang="en-US" sz="2000" dirty="0">
                  <a:solidFill>
                    <a:schemeClr val="accent2">
                      <a:lumMod val="75000"/>
                    </a:schemeClr>
                  </a:solidFill>
                  <a:latin typeface="현대해상 고딕 Medium" panose="020B0600000101010101" pitchFamily="50" charset="-127"/>
                  <a:ea typeface="현대해상 고딕 Medium" panose="020B0600000101010101" pitchFamily="50" charset="-127"/>
                </a:rPr>
                <a:t>중대재해 발생시 처벌규정</a:t>
              </a:r>
              <a:endParaRPr lang="en-US" sz="2000" dirty="0">
                <a:solidFill>
                  <a:schemeClr val="accent2">
                    <a:lumMod val="75000"/>
                  </a:schemeClr>
                </a:solidFill>
                <a:latin typeface="현대해상 고딕 Medium" panose="020B0600000101010101" pitchFamily="50" charset="-127"/>
                <a:ea typeface="현대해상 고딕 Medium" panose="020B0600000101010101" pitchFamily="50" charset="-127"/>
              </a:endParaRPr>
            </a:p>
          </p:txBody>
        </p:sp>
        <p:grpSp>
          <p:nvGrpSpPr>
            <p:cNvPr id="1002" name="그룹 1002"/>
            <p:cNvGrpSpPr/>
            <p:nvPr/>
          </p:nvGrpSpPr>
          <p:grpSpPr>
            <a:xfrm>
              <a:off x="7316749" y="2399733"/>
              <a:ext cx="321199" cy="290733"/>
              <a:chOff x="6776308" y="2577395"/>
              <a:chExt cx="375736" cy="340097"/>
            </a:xfrm>
          </p:grpSpPr>
          <p:pic>
            <p:nvPicPr>
              <p:cNvPr id="9" name="Object 8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6776308" y="2577395"/>
                <a:ext cx="375736" cy="340097"/>
              </a:xfrm>
              <a:prstGeom prst="rect">
                <a:avLst/>
              </a:prstGeom>
            </p:spPr>
          </p:pic>
        </p:grpSp>
        <p:grpSp>
          <p:nvGrpSpPr>
            <p:cNvPr id="1003" name="그룹 1003"/>
            <p:cNvGrpSpPr/>
            <p:nvPr/>
          </p:nvGrpSpPr>
          <p:grpSpPr>
            <a:xfrm>
              <a:off x="7316749" y="3870904"/>
              <a:ext cx="321199" cy="290733"/>
              <a:chOff x="6776308" y="4298359"/>
              <a:chExt cx="375736" cy="340097"/>
            </a:xfrm>
          </p:grpSpPr>
          <p:pic>
            <p:nvPicPr>
              <p:cNvPr id="12" name="Object 11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776308" y="4298359"/>
                <a:ext cx="375736" cy="34009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48803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3814</TotalTime>
  <Words>1287</Words>
  <Application>Microsoft Office PowerPoint</Application>
  <PresentationFormat>와이드스크린</PresentationFormat>
  <Paragraphs>257</Paragraphs>
  <Slides>21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21</vt:i4>
      </vt:variant>
    </vt:vector>
  </HeadingPairs>
  <TitlesOfParts>
    <vt:vector size="32" baseType="lpstr">
      <vt:lpstr>Gmarket Sans Bold</vt:lpstr>
      <vt:lpstr>나눔고딕</vt:lpstr>
      <vt:lpstr>맑은 고딕</vt:lpstr>
      <vt:lpstr>현대해상 고딕 Bold</vt:lpstr>
      <vt:lpstr>현대해상 고딕 Light</vt:lpstr>
      <vt:lpstr>현대해상 고딕 Medium</vt:lpstr>
      <vt:lpstr>Arial</vt:lpstr>
      <vt:lpstr>Tahoma</vt:lpstr>
      <vt:lpstr>Times New Roman</vt:lpstr>
      <vt:lpstr>Office 테마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HICS</dc:creator>
  <cp:lastModifiedBy>HICS</cp:lastModifiedBy>
  <cp:revision>302</cp:revision>
  <cp:lastPrinted>2023-06-08T07:06:12Z</cp:lastPrinted>
  <dcterms:created xsi:type="dcterms:W3CDTF">2023-05-09T07:22:29Z</dcterms:created>
  <dcterms:modified xsi:type="dcterms:W3CDTF">2023-06-28T01:26:51Z</dcterms:modified>
</cp:coreProperties>
</file>