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94" r:id="rId2"/>
    <p:sldId id="396" r:id="rId3"/>
    <p:sldId id="397" r:id="rId4"/>
    <p:sldId id="398" r:id="rId5"/>
    <p:sldId id="399" r:id="rId6"/>
    <p:sldId id="400" r:id="rId7"/>
    <p:sldId id="395" r:id="rId8"/>
    <p:sldId id="420" r:id="rId9"/>
    <p:sldId id="421" r:id="rId10"/>
    <p:sldId id="414" r:id="rId11"/>
    <p:sldId id="404" r:id="rId12"/>
    <p:sldId id="405" r:id="rId13"/>
    <p:sldId id="406" r:id="rId14"/>
    <p:sldId id="407" r:id="rId15"/>
    <p:sldId id="415" r:id="rId16"/>
    <p:sldId id="418" r:id="rId17"/>
    <p:sldId id="416" r:id="rId18"/>
    <p:sldId id="423" r:id="rId19"/>
    <p:sldId id="419" r:id="rId20"/>
    <p:sldId id="417" r:id="rId21"/>
    <p:sldId id="422" r:id="rId22"/>
    <p:sldId id="409" r:id="rId23"/>
    <p:sldId id="410" r:id="rId24"/>
    <p:sldId id="411" r:id="rId25"/>
  </p:sldIdLst>
  <p:sldSz cx="7200900" cy="10080625"/>
  <p:notesSz cx="6865938" cy="9998075"/>
  <p:defaultTextStyle>
    <a:defPPr>
      <a:defRPr lang="ko-KR"/>
    </a:defPPr>
    <a:lvl1pPr marL="0" algn="l" defTabSz="1028638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14319" algn="l" defTabSz="1028638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28638" algn="l" defTabSz="1028638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42957" algn="l" defTabSz="1028638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57276" algn="l" defTabSz="1028638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571595" algn="l" defTabSz="1028638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085914" algn="l" defTabSz="1028638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00233" algn="l" defTabSz="1028638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14552" algn="l" defTabSz="1028638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E15B8D5-EB5A-41A0-A7C0-94529844A137}">
          <p14:sldIdLst>
            <p14:sldId id="394"/>
            <p14:sldId id="396"/>
            <p14:sldId id="397"/>
            <p14:sldId id="398"/>
            <p14:sldId id="399"/>
            <p14:sldId id="400"/>
            <p14:sldId id="395"/>
            <p14:sldId id="420"/>
            <p14:sldId id="421"/>
            <p14:sldId id="414"/>
            <p14:sldId id="404"/>
            <p14:sldId id="405"/>
            <p14:sldId id="406"/>
            <p14:sldId id="407"/>
            <p14:sldId id="415"/>
            <p14:sldId id="418"/>
            <p14:sldId id="416"/>
            <p14:sldId id="423"/>
            <p14:sldId id="419"/>
            <p14:sldId id="417"/>
            <p14:sldId id="422"/>
            <p14:sldId id="409"/>
            <p14:sldId id="410"/>
            <p14:sldId id="411"/>
          </p14:sldIdLst>
        </p14:section>
        <p14:section name="제목 없는 구역" id="{2BAE1A57-64F5-436F-A8DE-D9B3A35F3FB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303F3"/>
    <a:srgbClr val="FFFFFF"/>
    <a:srgbClr val="CC6600"/>
    <a:srgbClr val="FFFF00"/>
    <a:srgbClr val="9966FF"/>
    <a:srgbClr val="000066"/>
    <a:srgbClr val="080808"/>
    <a:srgbClr val="99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13" autoAdjust="0"/>
    <p:restoredTop sz="93603" autoAdjust="0"/>
  </p:normalViewPr>
  <p:slideViewPr>
    <p:cSldViewPr>
      <p:cViewPr>
        <p:scale>
          <a:sx n="68" d="100"/>
          <a:sy n="68" d="100"/>
        </p:scale>
        <p:origin x="-2094" y="618"/>
      </p:cViewPr>
      <p:guideLst>
        <p:guide orient="horz" pos="3176"/>
        <p:guide pos="22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3006" y="-108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99903"/>
          </a:xfrm>
          <a:prstGeom prst="rect">
            <a:avLst/>
          </a:prstGeom>
        </p:spPr>
        <p:txBody>
          <a:bodyPr vert="horz" lIns="92188" tIns="46095" rIns="92188" bIns="4609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9111" y="0"/>
            <a:ext cx="2975240" cy="499903"/>
          </a:xfrm>
          <a:prstGeom prst="rect">
            <a:avLst/>
          </a:prstGeom>
        </p:spPr>
        <p:txBody>
          <a:bodyPr vert="horz" lIns="92188" tIns="46095" rIns="92188" bIns="46095" rtlCol="0"/>
          <a:lstStyle>
            <a:lvl1pPr algn="r">
              <a:defRPr sz="1200"/>
            </a:lvl1pPr>
          </a:lstStyle>
          <a:p>
            <a:fld id="{269D43F1-198A-43E4-A485-3192959F9B1C}" type="datetimeFigureOut">
              <a:rPr lang="ko-KR" altLang="en-US" smtClean="0"/>
              <a:pPr/>
              <a:t>2017-03-28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96438"/>
            <a:ext cx="2975240" cy="499903"/>
          </a:xfrm>
          <a:prstGeom prst="rect">
            <a:avLst/>
          </a:prstGeom>
        </p:spPr>
        <p:txBody>
          <a:bodyPr vert="horz" lIns="92188" tIns="46095" rIns="92188" bIns="46095" rtlCol="0" anchor="b"/>
          <a:lstStyle>
            <a:lvl1pPr algn="l">
              <a:defRPr sz="1200"/>
            </a:lvl1pPr>
          </a:lstStyle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9111" y="9496438"/>
            <a:ext cx="2975240" cy="499903"/>
          </a:xfrm>
          <a:prstGeom prst="rect">
            <a:avLst/>
          </a:prstGeom>
        </p:spPr>
        <p:txBody>
          <a:bodyPr vert="horz" lIns="92188" tIns="46095" rIns="92188" bIns="46095" rtlCol="0" anchor="b"/>
          <a:lstStyle>
            <a:lvl1pPr algn="r">
              <a:defRPr sz="1200"/>
            </a:lvl1pPr>
          </a:lstStyle>
          <a:p>
            <a:fld id="{33D897E9-0B16-4DCF-9D73-0D10C9E58D9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119597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99903"/>
          </a:xfrm>
          <a:prstGeom prst="rect">
            <a:avLst/>
          </a:prstGeom>
        </p:spPr>
        <p:txBody>
          <a:bodyPr vert="horz" lIns="92188" tIns="46095" rIns="92188" bIns="4609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9111" y="0"/>
            <a:ext cx="2975240" cy="499903"/>
          </a:xfrm>
          <a:prstGeom prst="rect">
            <a:avLst/>
          </a:prstGeom>
        </p:spPr>
        <p:txBody>
          <a:bodyPr vert="horz" lIns="92188" tIns="46095" rIns="92188" bIns="46095" rtlCol="0"/>
          <a:lstStyle>
            <a:lvl1pPr algn="r">
              <a:defRPr sz="1200"/>
            </a:lvl1pPr>
          </a:lstStyle>
          <a:p>
            <a:fld id="{E79475FD-5EFE-4512-802E-DD383064D365}" type="datetimeFigureOut">
              <a:rPr lang="ko-KR" altLang="en-US" smtClean="0"/>
              <a:pPr/>
              <a:t>2017-03-28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093913" y="750888"/>
            <a:ext cx="2678112" cy="3748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8" tIns="46095" rIns="92188" bIns="4609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6595" y="4749088"/>
            <a:ext cx="5492750" cy="4499134"/>
          </a:xfrm>
          <a:prstGeom prst="rect">
            <a:avLst/>
          </a:prstGeom>
        </p:spPr>
        <p:txBody>
          <a:bodyPr vert="horz" lIns="92188" tIns="46095" rIns="92188" bIns="46095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96438"/>
            <a:ext cx="2975240" cy="499903"/>
          </a:xfrm>
          <a:prstGeom prst="rect">
            <a:avLst/>
          </a:prstGeom>
        </p:spPr>
        <p:txBody>
          <a:bodyPr vert="horz" lIns="92188" tIns="46095" rIns="92188" bIns="46095" rtlCol="0" anchor="b"/>
          <a:lstStyle>
            <a:lvl1pPr algn="l">
              <a:defRPr sz="1200"/>
            </a:lvl1pPr>
          </a:lstStyle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9111" y="9496438"/>
            <a:ext cx="2975240" cy="499903"/>
          </a:xfrm>
          <a:prstGeom prst="rect">
            <a:avLst/>
          </a:prstGeom>
        </p:spPr>
        <p:txBody>
          <a:bodyPr vert="horz" lIns="92188" tIns="46095" rIns="92188" bIns="46095" rtlCol="0" anchor="b"/>
          <a:lstStyle>
            <a:lvl1pPr algn="r">
              <a:defRPr sz="1200"/>
            </a:lvl1pPr>
          </a:lstStyle>
          <a:p>
            <a:fld id="{16A0BEDE-333E-4E34-B8B4-90803B080C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634185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1028638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14319" algn="l" defTabSz="1028638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28638" algn="l" defTabSz="1028638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42957" algn="l" defTabSz="1028638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57276" algn="l" defTabSz="1028638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71595" algn="l" defTabSz="1028638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85914" algn="l" defTabSz="1028638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600233" algn="l" defTabSz="1028638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114552" algn="l" defTabSz="1028638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93913" y="750888"/>
            <a:ext cx="2678112" cy="37480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BEDE-333E-4E34-B8B4-90803B080CB3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40072" y="3131531"/>
            <a:ext cx="6120765" cy="21608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80136" y="5712355"/>
            <a:ext cx="5040630" cy="2576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2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5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BD93C-5539-4AF2-AD77-2A64CAF7E9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 userDrawn="1"/>
        </p:nvSpPr>
        <p:spPr>
          <a:xfrm>
            <a:off x="184732" y="754032"/>
            <a:ext cx="6800094" cy="8678768"/>
          </a:xfrm>
          <a:prstGeom prst="roundRect">
            <a:avLst>
              <a:gd name="adj" fmla="val 3044"/>
            </a:avLst>
          </a:prstGeom>
          <a:noFill/>
          <a:ln w="6350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2"/>
          <p:cNvSpPr>
            <a:spLocks noChangeArrowheads="1"/>
          </p:cNvSpPr>
          <p:nvPr userDrawn="1"/>
        </p:nvSpPr>
        <p:spPr bwMode="auto">
          <a:xfrm>
            <a:off x="1" y="-14894"/>
            <a:ext cx="18473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제목 3"/>
          <p:cNvSpPr txBox="1">
            <a:spLocks/>
          </p:cNvSpPr>
          <p:nvPr userDrawn="1"/>
        </p:nvSpPr>
        <p:spPr>
          <a:xfrm>
            <a:off x="360090" y="215776"/>
            <a:ext cx="6624736" cy="36004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028638" rtl="0" eaLnBrk="1" latinLnBrk="1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1400" b="1" spc="150" baseline="0" dirty="0" smtClean="0"/>
              <a:t>THE  CLAIM  ADJUSTMENT  REPORT</a:t>
            </a:r>
            <a:endParaRPr lang="ko-KR" altLang="en-US" sz="1400" b="1" spc="150" baseline="0" dirty="0"/>
          </a:p>
        </p:txBody>
      </p:sp>
      <p:sp>
        <p:nvSpPr>
          <p:cNvPr id="15" name="제목 3"/>
          <p:cNvSpPr txBox="1">
            <a:spLocks/>
          </p:cNvSpPr>
          <p:nvPr userDrawn="1"/>
        </p:nvSpPr>
        <p:spPr>
          <a:xfrm>
            <a:off x="184732" y="503809"/>
            <a:ext cx="6800094" cy="125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ts val="2200"/>
              </a:lnSpc>
            </a:pP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제목 3"/>
          <p:cNvSpPr txBox="1">
            <a:spLocks/>
          </p:cNvSpPr>
          <p:nvPr userDrawn="1"/>
        </p:nvSpPr>
        <p:spPr>
          <a:xfrm>
            <a:off x="72058" y="9648824"/>
            <a:ext cx="6473828" cy="3653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ko-KR" altLang="en-US" sz="1100" spc="-150" dirty="0" err="1" smtClean="0">
                <a:latin typeface="맑은 고딕" pitchFamily="50" charset="-127"/>
                <a:ea typeface="맑은 고딕" pitchFamily="50" charset="-127"/>
              </a:rPr>
              <a:t>리카온화재해상자동차손해사정</a:t>
            </a:r>
            <a:r>
              <a:rPr lang="ko-KR" altLang="en-US" sz="1100" spc="-150" dirty="0" smtClean="0">
                <a:latin typeface="맑은 고딕" pitchFamily="50" charset="-127"/>
                <a:ea typeface="맑은 고딕" pitchFamily="50" charset="-127"/>
              </a:rPr>
              <a:t>㈜ </a:t>
            </a:r>
            <a:r>
              <a:rPr lang="en-US" altLang="ko-KR" sz="1100" spc="-150" dirty="0" smtClean="0">
                <a:latin typeface="맑은 고딕" pitchFamily="50" charset="-127"/>
                <a:ea typeface="맑은 고딕" pitchFamily="50" charset="-127"/>
              </a:rPr>
              <a:t>/ http : //.recaon.co.kr / ☎ 1544-9551 / fax 02-757-9554 </a:t>
            </a:r>
            <a:endParaRPr lang="ko-KR" altLang="en-US" sz="1100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제목 3"/>
          <p:cNvSpPr txBox="1">
            <a:spLocks/>
          </p:cNvSpPr>
          <p:nvPr userDrawn="1"/>
        </p:nvSpPr>
        <p:spPr>
          <a:xfrm>
            <a:off x="184732" y="9576817"/>
            <a:ext cx="6800094" cy="11237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ts val="2200"/>
              </a:lnSpc>
            </a:pPr>
            <a:endParaRPr lang="ko-KR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BD93C-5539-4AF2-AD77-2A64CAF7E9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0046" y="403693"/>
            <a:ext cx="6480810" cy="1680104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BD93C-5539-4AF2-AD77-2A64CAF7E9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0046" y="2352152"/>
            <a:ext cx="6480810" cy="6652746"/>
          </a:xfrm>
          <a:prstGeom prst="rect">
            <a:avLst/>
          </a:prstGeom>
        </p:spPr>
        <p:txBody>
          <a:bodyPr vert="horz" lIns="102864" tIns="51431" rIns="102864" bIns="51431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60047" y="9343251"/>
            <a:ext cx="1680210" cy="536700"/>
          </a:xfrm>
          <a:prstGeom prst="rect">
            <a:avLst/>
          </a:prstGeom>
        </p:spPr>
        <p:txBody>
          <a:bodyPr vert="horz" lIns="102864" tIns="51431" rIns="102864" bIns="5143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460311" y="9343251"/>
            <a:ext cx="2280285" cy="536700"/>
          </a:xfrm>
          <a:prstGeom prst="rect">
            <a:avLst/>
          </a:prstGeom>
        </p:spPr>
        <p:txBody>
          <a:bodyPr vert="horz" lIns="102864" tIns="51431" rIns="102864" bIns="5143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160646" y="9343251"/>
            <a:ext cx="1680210" cy="536700"/>
          </a:xfrm>
          <a:prstGeom prst="rect">
            <a:avLst/>
          </a:prstGeom>
        </p:spPr>
        <p:txBody>
          <a:bodyPr vert="horz" lIns="102864" tIns="51431" rIns="102864" bIns="5143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BD93C-5539-4AF2-AD77-2A64CAF7E9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</p:sldLayoutIdLst>
  <p:hf hdr="0" ftr="0" dt="0"/>
  <p:txStyles>
    <p:titleStyle>
      <a:lvl1pPr algn="ctr" defTabSz="1028638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40" indent="-385740" algn="l" defTabSz="1028638" rtl="0" eaLnBrk="1" latinLnBrk="1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768" indent="-321449" algn="l" defTabSz="1028638" rtl="0" eaLnBrk="1" latinLnBrk="1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798" indent="-257160" algn="l" defTabSz="1028638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117" indent="-257160" algn="l" defTabSz="1028638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436" indent="-257160" algn="l" defTabSz="1028638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755" indent="-257160" algn="l" defTabSz="1028638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074" indent="-257160" algn="l" defTabSz="1028638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393" indent="-257160" algn="l" defTabSz="1028638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712" indent="-257160" algn="l" defTabSz="1028638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28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9" algn="l" defTabSz="1028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638" algn="l" defTabSz="1028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2957" algn="l" defTabSz="1028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6" algn="l" defTabSz="1028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595" algn="l" defTabSz="1028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85914" algn="l" defTabSz="1028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233" algn="l" defTabSz="1028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552" algn="l" defTabSz="1028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" y="90493"/>
            <a:ext cx="207802" cy="4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864" tIns="51431" rIns="102864" bIns="5143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11265" name="_x85682240"/>
          <p:cNvSpPr>
            <a:spLocks noChangeArrowheads="1"/>
          </p:cNvSpPr>
          <p:nvPr/>
        </p:nvSpPr>
        <p:spPr bwMode="auto">
          <a:xfrm>
            <a:off x="72059" y="102185"/>
            <a:ext cx="6991265" cy="9867348"/>
          </a:xfrm>
          <a:prstGeom prst="roundRect">
            <a:avLst>
              <a:gd name="adj" fmla="val 2267"/>
            </a:avLst>
          </a:prstGeom>
          <a:noFill/>
          <a:ln w="38100">
            <a:solidFill>
              <a:srgbClr val="3333CC"/>
            </a:solidFill>
            <a:round/>
            <a:headEnd/>
            <a:tailEnd/>
          </a:ln>
        </p:spPr>
        <p:txBody>
          <a:bodyPr vert="horz" wrap="square" lIns="102864" tIns="51431" rIns="102864" bIns="51431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" y="90493"/>
            <a:ext cx="207802" cy="4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864" tIns="51431" rIns="102864" bIns="5143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" y="90493"/>
            <a:ext cx="207802" cy="4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864" tIns="51431" rIns="102864" bIns="5143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2" y="90493"/>
            <a:ext cx="207802" cy="4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864" tIns="51431" rIns="102864" bIns="5143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2" y="90493"/>
            <a:ext cx="207802" cy="4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864" tIns="51431" rIns="102864" bIns="5143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2" y="90493"/>
            <a:ext cx="207802" cy="4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864" tIns="51431" rIns="102864" bIns="5143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80052" y="5904407"/>
            <a:ext cx="6632766" cy="18519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Georgia"/>
              <a:ea typeface="HY견명조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2" y="90493"/>
            <a:ext cx="18473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1033" name="_x199134408"/>
          <p:cNvSpPr>
            <a:spLocks noChangeArrowheads="1"/>
          </p:cNvSpPr>
          <p:nvPr/>
        </p:nvSpPr>
        <p:spPr bwMode="auto">
          <a:xfrm>
            <a:off x="207805" y="7776616"/>
            <a:ext cx="6705014" cy="857256"/>
          </a:xfrm>
          <a:prstGeom prst="rect">
            <a:avLst/>
          </a:prstGeom>
          <a:noFill/>
          <a:ln w="4191">
            <a:noFill/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보험업법</a:t>
            </a:r>
            <a:r>
              <a:rPr kumimoji="1" 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제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188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조제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4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호 및 보험업감독규정 제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9-18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조제①항의 규정에 의하여 </a:t>
            </a:r>
            <a:r>
              <a:rPr kumimoji="1" lang="ko-KR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손해사정서를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작성하여 제출하오니 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『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보험업감독규정 제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9-21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조제②항의 규정에 따라 </a:t>
            </a:r>
            <a:r>
              <a:rPr kumimoji="1" lang="ko-KR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지체없이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처리하여 주시기 바랍니다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. </a:t>
            </a:r>
            <a:endParaRPr kumimoji="1" lang="en-US" altLang="ko-K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아울러 제③항의 규정에 따라 정정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·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보완이 필요한 경우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』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에는 당 회사로 서면으로 요청하여 주시기 바랍니다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.</a:t>
            </a:r>
            <a:endParaRPr kumimoji="1" lang="en-US" altLang="ko-K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20850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92796200" descr="EMB00000c2c8be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t="4062" r="14243" b="15895"/>
          <a:stretch/>
        </p:blipFill>
        <p:spPr bwMode="auto">
          <a:xfrm>
            <a:off x="576234" y="2808064"/>
            <a:ext cx="100799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4"/>
          <a:srcRect l="23355" t="18883" r="23343" b="42962"/>
          <a:stretch/>
        </p:blipFill>
        <p:spPr>
          <a:xfrm>
            <a:off x="344629" y="431800"/>
            <a:ext cx="6470531" cy="216024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/>
          <a:srcRect l="-202" t="78618" r="36436" b="7080"/>
          <a:stretch/>
        </p:blipFill>
        <p:spPr>
          <a:xfrm>
            <a:off x="207804" y="8633873"/>
            <a:ext cx="6705015" cy="1158968"/>
          </a:xfrm>
          <a:prstGeom prst="rect">
            <a:avLst/>
          </a:prstGeom>
        </p:spPr>
      </p:pic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05084"/>
              </p:ext>
            </p:extLst>
          </p:nvPr>
        </p:nvGraphicFramePr>
        <p:xfrm>
          <a:off x="288082" y="4248224"/>
          <a:ext cx="6624736" cy="1460679"/>
        </p:xfrm>
        <a:graphic>
          <a:graphicData uri="http://schemas.openxmlformats.org/drawingml/2006/table">
            <a:tbl>
              <a:tblPr/>
              <a:tblGrid>
                <a:gridCol w="883087"/>
                <a:gridCol w="2576258"/>
                <a:gridCol w="964311"/>
                <a:gridCol w="2201080"/>
              </a:tblGrid>
              <a:tr h="4868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일련번호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2017-00207-01</a:t>
                      </a:r>
                      <a:endParaRPr lang="en-US" altLang="ko-KR" sz="1200" b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제    목 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춘란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EB"/>
                    </a:solidFill>
                  </a:tcPr>
                </a:tc>
              </a:tr>
              <a:tr h="4868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     신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err="1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광주대물보상부</a:t>
                      </a: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수임일자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2017</a:t>
                      </a: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en-US" altLang="ko-KR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03</a:t>
                      </a: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  <a:r>
                        <a:rPr lang="en-US" altLang="ko-KR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22</a:t>
                      </a: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EB"/>
                    </a:solidFill>
                  </a:tcPr>
                </a:tc>
              </a:tr>
              <a:tr h="4868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참     조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err="1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서광주대물센터</a:t>
                      </a: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조현종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보고일자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2017</a:t>
                      </a: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en-US" altLang="ko-KR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03</a:t>
                      </a: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  <a:r>
                        <a:rPr lang="en-US" altLang="ko-KR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29</a:t>
                      </a:r>
                      <a:r>
                        <a:rPr lang="ko-KR" altLang="en-US" sz="12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235" marR="71235" marT="35617" marB="356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EB"/>
                    </a:solidFill>
                  </a:tcPr>
                </a:tc>
              </a:tr>
            </a:tbl>
          </a:graphicData>
        </a:graphic>
      </p:graphicFrame>
      <p:sp>
        <p:nvSpPr>
          <p:cNvPr id="21" name="_x87306016"/>
          <p:cNvSpPr>
            <a:spLocks noChangeArrowheads="1"/>
          </p:cNvSpPr>
          <p:nvPr/>
        </p:nvSpPr>
        <p:spPr bwMode="auto">
          <a:xfrm>
            <a:off x="280052" y="2592040"/>
            <a:ext cx="6632766" cy="13681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102864" tIns="51431" rIns="102864" bIns="51431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ko-KR" altLang="en-US" sz="4400" b="1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    </a:t>
            </a:r>
            <a:r>
              <a:rPr lang="ko-KR" altLang="en-US" sz="5400" b="1" dirty="0" smtClean="0">
                <a:latin typeface="바탕체" pitchFamily="17" charset="-127"/>
                <a:ea typeface="바탕체" pitchFamily="17" charset="-127"/>
              </a:rPr>
              <a:t>損 害 査 定 書</a:t>
            </a:r>
            <a:endParaRPr lang="ko-KR" altLang="en-US" sz="4400" b="1" dirty="0" smtClean="0">
              <a:latin typeface="바탕체" pitchFamily="17" charset="-127"/>
              <a:ea typeface="바탕체" pitchFamily="17" charset="-127"/>
            </a:endParaRPr>
          </a:p>
          <a:p>
            <a:pPr algn="ctr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 smtClean="0">
                <a:solidFill>
                  <a:srgbClr val="0303F3"/>
                </a:solidFill>
                <a:latin typeface="맑은 고딕" pitchFamily="50" charset="-127"/>
                <a:ea typeface="맑은 고딕" pitchFamily="50" charset="-127"/>
              </a:rPr>
              <a:t>             (The Claim Adjustment Report</a:t>
            </a:r>
            <a:r>
              <a:rPr kumimoji="1" lang="en-US" altLang="ko-KR" sz="2000" b="1" dirty="0">
                <a:solidFill>
                  <a:srgbClr val="0303F3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pic>
        <p:nvPicPr>
          <p:cNvPr id="22" name="Picture 2" descr="C:\손해사정\리카온손해사정\2017년\3월\난\사진 (4)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9" y="5937427"/>
            <a:ext cx="216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손해사정\리카온손해사정\2017년\3월\난\20170322_160914.jp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243" y="5938516"/>
            <a:ext cx="216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손해사정\리카온손해사정\2017년\3월\난\20170322_161017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28" y="5938516"/>
            <a:ext cx="216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번호 개체 틀 40"/>
          <p:cNvSpPr txBox="1">
            <a:spLocks/>
          </p:cNvSpPr>
          <p:nvPr/>
        </p:nvSpPr>
        <p:spPr>
          <a:xfrm>
            <a:off x="3314698" y="971119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fld id="{5D9BD93C-5539-4AF2-AD77-2A64CAF7E915}" type="slidenum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2863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" y="20850"/>
            <a:ext cx="18473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" y="20850"/>
            <a:ext cx="18473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직사각형 18"/>
          <p:cNvSpPr>
            <a:spLocks noChangeArrowheads="1"/>
          </p:cNvSpPr>
          <p:nvPr/>
        </p:nvSpPr>
        <p:spPr bwMode="auto">
          <a:xfrm>
            <a:off x="385740" y="1367904"/>
            <a:ext cx="63110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kumimoji="1" lang="en-US" altLang="ko-KR" sz="14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3</a:t>
            </a:r>
            <a:r>
              <a:rPr kumimoji="1" lang="ko-KR" altLang="ko-KR" sz="1400" b="1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.4 손해심사 결정 세부내역 (별첨 </a:t>
            </a:r>
            <a:r>
              <a:rPr kumimoji="1" lang="ko-KR" altLang="en-US" sz="14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피해 확인서</a:t>
            </a:r>
            <a:r>
              <a:rPr kumimoji="1" lang="ko-KR" altLang="ko-KR" sz="14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altLang="ko-KR" sz="1400" b="1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참조</a:t>
            </a:r>
            <a:r>
              <a:rPr kumimoji="1" lang="ko-KR" altLang="ko-KR" sz="14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)</a:t>
            </a:r>
            <a:endParaRPr kumimoji="1" lang="en-US" altLang="ko-KR" sz="1400" b="1" dirty="0" smtClean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400" b="1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3.4.1 </a:t>
            </a:r>
            <a:r>
              <a:rPr kumimoji="1" lang="ko-KR" altLang="en-US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춘란 </a:t>
            </a:r>
            <a:r>
              <a:rPr kumimoji="1" lang="ko-KR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손해사정 </a:t>
            </a:r>
            <a:r>
              <a:rPr kumimoji="1" lang="en-US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                                                                </a:t>
            </a:r>
            <a:r>
              <a:rPr kumimoji="1" lang="ko-KR" altLang="ko-KR" sz="10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(단위: </a:t>
            </a:r>
            <a:r>
              <a:rPr kumimoji="1" lang="ko-KR" altLang="ko-KR" sz="1000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원</a:t>
            </a:r>
            <a:r>
              <a:rPr kumimoji="1" lang="en-US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)</a:t>
            </a:r>
            <a:endParaRPr lang="en-US" altLang="ko-KR" sz="1200" b="1" dirty="0" smtClean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668196"/>
              </p:ext>
            </p:extLst>
          </p:nvPr>
        </p:nvGraphicFramePr>
        <p:xfrm>
          <a:off x="504106" y="2263232"/>
          <a:ext cx="6192688" cy="544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834"/>
                <a:gridCol w="1535917"/>
                <a:gridCol w="1013739"/>
                <a:gridCol w="2571198"/>
              </a:tblGrid>
              <a:tr h="285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상   호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만호방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사업자번호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401-10-99549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대표자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이만호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주    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전남 함평군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대동면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 향교리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448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-9-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736214"/>
              </p:ext>
            </p:extLst>
          </p:nvPr>
        </p:nvGraphicFramePr>
        <p:xfrm>
          <a:off x="504651" y="2884289"/>
          <a:ext cx="6192000" cy="6299992"/>
        </p:xfrm>
        <a:graphic>
          <a:graphicData uri="http://schemas.openxmlformats.org/drawingml/2006/table">
            <a:tbl>
              <a:tblPr/>
              <a:tblGrid>
                <a:gridCol w="284781"/>
                <a:gridCol w="1551389"/>
                <a:gridCol w="748574"/>
                <a:gridCol w="480063"/>
                <a:gridCol w="867910"/>
                <a:gridCol w="805532"/>
                <a:gridCol w="683478"/>
                <a:gridCol w="770273"/>
              </a:tblGrid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품명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품종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수량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구입시기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구입금액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손해사정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비고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단엽 중투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호정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2016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년봄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9,000,000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en-US" altLang="ko-KR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9,000,000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상급 인정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중투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진주수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2016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700,000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</a:t>
                      </a:r>
                      <a:r>
                        <a:rPr lang="en-US" altLang="ko-KR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500,000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하급 인정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산반호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2016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녕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100,000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      </a:t>
                      </a:r>
                      <a:r>
                        <a:rPr lang="en-US" altLang="ko-KR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고사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17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18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소  계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en-US" altLang="ko-KR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9,500,000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 A T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10%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합  계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en-US" altLang="ko-KR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9,500,000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과실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총  계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en-US" altLang="ko-KR" sz="1000" b="0" i="0" u="none" strike="noStrike">
                          <a:solidFill>
                            <a:srgbClr val="0070C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9,500,000 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8527" marR="8527" marT="8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00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43953" y="1058331"/>
            <a:ext cx="6668813" cy="43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3.4.2 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간접 손해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   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해당 없음</a:t>
            </a:r>
            <a:endParaRPr kumimoji="1" lang="en-US" altLang="ko-KR" sz="1400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3.4.3 </a:t>
            </a:r>
            <a:r>
              <a:rPr kumimoji="1" lang="ko-KR" altLang="en-US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잔존물 </a:t>
            </a:r>
            <a:r>
              <a:rPr kumimoji="1" lang="ko-KR" altLang="en-US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매</a:t>
            </a:r>
            <a:r>
              <a:rPr kumimoji="1" lang="ko-KR" altLang="en-US" sz="1200" b="1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각</a:t>
            </a:r>
            <a:endParaRPr kumimoji="1" lang="en-US" altLang="ko-KR" sz="1200" b="1" dirty="0" smtClean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</a:t>
            </a:r>
          </a:p>
          <a:p>
            <a:pPr lvl="0"/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-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공개 매각 경위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나주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난다운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에 문의 한 바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신아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훼손으로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140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만원으로 평가 하였고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피해자가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인수시에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300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만원을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제시 하였으나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때마침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광주 북구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월출동에서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한국난산업총연합회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월 정기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총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회가 있어서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피해물을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 경매 출품 하였다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lvl="0"/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-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공개 매각 결과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시작가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300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만원 부터 공개매각을 진행하여 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최종가는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380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만원으로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계룡시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소재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신풍난원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</a:p>
          <a:p>
            <a:pPr lvl="0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김지만씨에게 낙찰 결정 하고 입금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토록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하였다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   </a:t>
            </a:r>
            <a:endParaRPr kumimoji="1" lang="en-US" altLang="ko-KR" sz="1200" b="1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dirty="0" smtClean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dirty="0" smtClean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dirty="0" smtClean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4</a:t>
            </a:r>
            <a:r>
              <a:rPr kumimoji="1" lang="ko-KR" altLang="ko-K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. </a:t>
            </a:r>
            <a:r>
              <a:rPr kumimoji="1" lang="ko-K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손해사정 수수료 청구내역</a:t>
            </a:r>
            <a:endParaRPr kumimoji="1" lang="en-US" altLang="ko-K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300" b="1" dirty="0">
              <a:latin typeface="굴림체" pitchFamily="49" charset="-127"/>
              <a:ea typeface="굴림체" pitchFamily="49" charset="-127"/>
              <a:cs typeface="굴림" pitchFamily="50" charset="-127"/>
            </a:endParaRPr>
          </a:p>
        </p:txBody>
      </p:sp>
      <p:sp>
        <p:nvSpPr>
          <p:cNvPr id="5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-10-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661773"/>
              </p:ext>
            </p:extLst>
          </p:nvPr>
        </p:nvGraphicFramePr>
        <p:xfrm>
          <a:off x="528616" y="5688384"/>
          <a:ext cx="6215105" cy="3344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02"/>
                <a:gridCol w="4176464"/>
                <a:gridCol w="1055039"/>
              </a:tblGrid>
              <a:tr h="341473">
                <a:tc>
                  <a:txBody>
                    <a:bodyPr/>
                    <a:lstStyle/>
                    <a:p>
                      <a:pPr algn="ctr" latinLnBrk="1">
                        <a:lnSpc>
                          <a:spcPts val="1700"/>
                        </a:lnSpc>
                      </a:pPr>
                      <a:r>
                        <a:rPr lang="ko-KR" altLang="en-US" sz="120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항   목</a:t>
                      </a:r>
                      <a:endParaRPr lang="ko-KR" altLang="en-US" sz="120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700"/>
                        </a:lnSpc>
                      </a:pPr>
                      <a:r>
                        <a:rPr lang="ko-KR" altLang="en-US" sz="120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산 출 내 역</a:t>
                      </a:r>
                      <a:endParaRPr lang="ko-KR" altLang="en-US" sz="120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700"/>
                        </a:lnSpc>
                      </a:pPr>
                      <a:r>
                        <a:rPr lang="ko-KR" altLang="en-US" sz="120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금 액</a:t>
                      </a:r>
                      <a:endParaRPr lang="ko-KR" altLang="en-US" sz="120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98800">
                <a:tc>
                  <a:txBody>
                    <a:bodyPr/>
                    <a:lstStyle/>
                    <a:p>
                      <a:pPr algn="ctr" latinLnBrk="1">
                        <a:lnSpc>
                          <a:spcPts val="1700"/>
                        </a:lnSpc>
                      </a:pPr>
                      <a:r>
                        <a:rPr lang="ko-KR" altLang="en-US" sz="120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수임료</a:t>
                      </a:r>
                      <a:endParaRPr lang="ko-KR" altLang="en-US" sz="120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- 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사정금액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5,700,000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endParaRPr lang="en-US" altLang="ko-KR" sz="1200" kern="0" spc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fontAlgn="base">
                        <a:lnSpc>
                          <a:spcPts val="1800"/>
                        </a:lnSpc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ko-KR" sz="1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※</a:t>
                      </a:r>
                      <a:r>
                        <a:rPr lang="en-US" altLang="ko-KR" sz="1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000" kern="0" spc="0" dirty="0" err="1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천만원</a:t>
                      </a:r>
                      <a:r>
                        <a:rPr lang="ko-KR" altLang="en-US" sz="1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 기본요금</a:t>
                      </a:r>
                      <a:endParaRPr lang="ko-KR" altLang="en-US" sz="1000" dirty="0" smtClean="0"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ts val="1700"/>
                        </a:lnSpc>
                      </a:pPr>
                      <a:r>
                        <a:rPr lang="en-US" altLang="ko-KR" sz="120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660,000</a:t>
                      </a:r>
                      <a:r>
                        <a:rPr lang="ko-KR" altLang="en-US" sz="120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endParaRPr lang="ko-KR" altLang="en-US" sz="120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175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여비</a:t>
                      </a:r>
                    </a:p>
                    <a:p>
                      <a:pPr marL="0" marR="0" indent="0" algn="ctr" fontAlgn="base" latinLnBrk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교통비</a:t>
                      </a:r>
                    </a:p>
                  </a:txBody>
                  <a:tcPr marL="37678" marR="37678" marT="25119" marB="2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1. 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   비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30,000×2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=60,000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fontAlgn="base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2. </a:t>
                      </a:r>
                      <a:r>
                        <a:rPr lang="ko-KR" altLang="en-US" sz="1200" kern="0" spc="0" dirty="0" err="1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유류비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85.12Km×1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회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 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함평 </a:t>
                      </a:r>
                      <a:r>
                        <a:rPr lang="ko-KR" altLang="en-US" sz="1200" kern="0" spc="0" dirty="0" err="1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만호방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. 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나주 난다운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indent="0" algn="l" fontAlgn="base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        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(85.12Km/8ℓ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)×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1494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=15,800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</a:p>
                    <a:p>
                      <a:pPr marL="0" marR="0" indent="0" algn="l" fontAlgn="base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- 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통행료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3,200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원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( 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경유지 포함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)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fontAlgn="base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200" b="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 </a:t>
                      </a:r>
                      <a:r>
                        <a:rPr lang="ko-KR" altLang="en-US" sz="1200" b="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합계 </a:t>
                      </a:r>
                      <a:r>
                        <a:rPr lang="en-US" altLang="ko-KR" sz="1200" b="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en-US" altLang="ko-KR" sz="1200" b="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79,000</a:t>
                      </a:r>
                      <a:r>
                        <a:rPr lang="ko-KR" altLang="en-US" sz="1200" b="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678" marR="37678" marT="25119" marB="2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ts val="1700"/>
                        </a:lnSpc>
                      </a:pPr>
                      <a:r>
                        <a:rPr lang="en-US" altLang="ko-KR" sz="120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79,000</a:t>
                      </a:r>
                      <a:r>
                        <a:rPr lang="ko-KR" altLang="en-US" sz="120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endParaRPr lang="ko-KR" altLang="en-US" sz="120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763">
                <a:tc>
                  <a:txBody>
                    <a:bodyPr/>
                    <a:lstStyle/>
                    <a:p>
                      <a:pPr algn="ctr" latinLnBrk="1">
                        <a:lnSpc>
                          <a:spcPts val="1700"/>
                        </a:lnSpc>
                      </a:pPr>
                      <a:r>
                        <a:rPr lang="ko-KR" altLang="en-US" sz="1200" b="1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합   계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ts val="1700"/>
                        </a:lnSpc>
                      </a:pPr>
                      <a:r>
                        <a:rPr lang="en-US" altLang="ko-KR" sz="1200" b="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200" b="0" spc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백원</a:t>
                      </a:r>
                      <a:r>
                        <a:rPr lang="ko-KR" altLang="en-US" sz="1200" b="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단위 절사함</a:t>
                      </a:r>
                      <a:r>
                        <a:rPr lang="en-US" altLang="ko-KR" sz="1200" b="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  <a:endParaRPr lang="ko-KR" altLang="en-US" sz="1200" b="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ts val="1700"/>
                        </a:lnSpc>
                      </a:pPr>
                      <a:r>
                        <a:rPr lang="en-US" altLang="ko-KR" sz="1200" b="1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739,000</a:t>
                      </a:r>
                      <a:r>
                        <a:rPr lang="ko-KR" altLang="en-US" sz="1200" b="1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2544">
                <a:tc>
                  <a:txBody>
                    <a:bodyPr/>
                    <a:lstStyle/>
                    <a:p>
                      <a:pPr algn="ctr" latinLnBrk="1">
                        <a:lnSpc>
                          <a:spcPts val="1700"/>
                        </a:lnSpc>
                      </a:pPr>
                      <a:r>
                        <a:rPr lang="ko-KR" altLang="en-US" sz="1200" spc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지급처</a:t>
                      </a:r>
                      <a:endParaRPr lang="ko-KR" altLang="en-US" sz="120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*예 금 주</a:t>
                      </a: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리카온화재해상자동차손해사정</a:t>
                      </a: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주</a:t>
                      </a: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</a:t>
                      </a:r>
                      <a:endParaRPr lang="ko-KR" altLang="en-US" sz="1200" dirty="0" smtClean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*사업번호</a:t>
                      </a: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: 106-86-30223</a:t>
                      </a:r>
                      <a:endParaRPr lang="ko-KR" altLang="en-US" sz="1200" dirty="0" smtClean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*입금은행</a:t>
                      </a: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우리은행</a:t>
                      </a: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(016-285800-13-101)</a:t>
                      </a:r>
                      <a:endParaRPr lang="ko-KR" altLang="en-US" sz="1200" b="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1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82" y="1439912"/>
            <a:ext cx="6480720" cy="746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 dirty="0"/>
              <a:t> </a:t>
            </a:r>
          </a:p>
          <a:p>
            <a:r>
              <a:rPr lang="ko-KR" altLang="en-US" sz="1200" dirty="0"/>
              <a:t> 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dirty="0"/>
              <a:t> </a:t>
            </a:r>
            <a:r>
              <a:rPr kumimoji="1" lang="ko-KR" altLang="ko-KR" sz="1400" b="1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5. 종합의견</a:t>
            </a:r>
            <a:endParaRPr kumimoji="1" lang="ko-KR" altLang="ko-KR" sz="1400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300" dirty="0">
                <a:latin typeface="Arial"/>
                <a:ea typeface="굴림체" pitchFamily="49" charset="-127"/>
                <a:cs typeface="굴림" pitchFamily="50" charset="-127"/>
              </a:rPr>
              <a:t> </a:t>
            </a:r>
            <a:endParaRPr kumimoji="1" lang="ko-KR" altLang="ko-KR" sz="1200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 신청인은 </a:t>
            </a:r>
            <a:r>
              <a:rPr kumimoji="1" lang="ko-KR" altLang="ko-KR" sz="1200" dirty="0" err="1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피신청인</a:t>
            </a: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altLang="ko-KR" sz="1200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에게</a:t>
            </a:r>
            <a:r>
              <a:rPr kumimoji="1" lang="ko-KR" altLang="ko-KR" sz="1200" b="1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r>
              <a:rPr kumimoji="1" lang="ko-KR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금</a:t>
            </a:r>
            <a:r>
              <a:rPr kumimoji="1" lang="en-US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5</a:t>
            </a:r>
            <a:r>
              <a:rPr kumimoji="1" lang="ko-KR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,</a:t>
            </a:r>
            <a:r>
              <a:rPr kumimoji="1" lang="en-US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700,0</a:t>
            </a:r>
            <a:r>
              <a:rPr kumimoji="1" lang="ko-KR" altLang="ko-KR" sz="1200" b="1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00</a:t>
            </a:r>
            <a:r>
              <a:rPr kumimoji="1" lang="ko-KR" altLang="ko-KR" sz="1200" b="1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원</a:t>
            </a: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의 보험금 지급채무가 </a:t>
            </a:r>
            <a:r>
              <a:rPr lang="ko-KR" altLang="en-US" sz="1200" dirty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대한 보험금 지급채무가 존재하고</a:t>
            </a:r>
            <a:r>
              <a:rPr lang="en-US" altLang="ko-KR" sz="1200" dirty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200" dirty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피해자의 나머지 청구는 손해사정 결과 근거 없으므로 의뢰인의 보험금 지급채무가 존재하지 아니한다</a:t>
            </a:r>
            <a:r>
              <a:rPr lang="en-US" altLang="ko-KR" sz="1200" dirty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  <a:r>
              <a:rPr lang="ko-KR" altLang="en-US" sz="1200" dirty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</a:t>
            </a:r>
            <a:endParaRPr lang="en-US" altLang="ko-KR" sz="1200" dirty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ko-KR" altLang="ko-KR" sz="1200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 본 손해사정은 </a:t>
            </a:r>
            <a:r>
              <a:rPr kumimoji="1" lang="ko-KR" altLang="ko-KR" sz="1200" dirty="0" err="1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보험업법</a:t>
            </a: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제185조 및 동법 제188~189조에 의거하여 민법 제750조, 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자동차보험약관을 근거로 작성하였으며 손해사정의 객관성과 공정성을 위해 통상의 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요소를 모두 고려하였다.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 단, 신청인 또는 </a:t>
            </a:r>
            <a:r>
              <a:rPr kumimoji="1" lang="ko-KR" altLang="ko-KR" sz="1200" dirty="0" err="1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피신청인</a:t>
            </a: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어느 일방의 소제기에 의한 법원의 확정판결에 의하여 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지급보험금이 달라질 수 있습니다.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</a:p>
          <a:p>
            <a:endParaRPr lang="ko-KR" altLang="en-US" sz="1200" dirty="0"/>
          </a:p>
          <a:p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 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2017. 03. 29</a:t>
            </a:r>
            <a:endParaRPr lang="ko-KR" altLang="en-US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 dirty="0"/>
              <a:t> </a:t>
            </a:r>
          </a:p>
          <a:p>
            <a:r>
              <a:rPr lang="ko-KR" altLang="en-US" sz="1200" dirty="0"/>
              <a:t> </a:t>
            </a:r>
          </a:p>
          <a:p>
            <a:r>
              <a:rPr lang="ko-KR" altLang="en-US" sz="1200" dirty="0"/>
              <a:t> </a:t>
            </a:r>
            <a:endParaRPr lang="en-US" altLang="ko-KR" sz="1200" dirty="0" smtClean="0"/>
          </a:p>
          <a:p>
            <a:endParaRPr lang="en-US" altLang="ko-KR" sz="1200" dirty="0"/>
          </a:p>
          <a:p>
            <a:endParaRPr lang="en-US" altLang="ko-KR" sz="1200" dirty="0" smtClean="0"/>
          </a:p>
          <a:p>
            <a:endParaRPr lang="ko-KR" altLang="en-US" sz="1200" dirty="0"/>
          </a:p>
          <a:p>
            <a:r>
              <a:rPr lang="ko-KR" altLang="en-US" sz="1200" dirty="0"/>
              <a:t> </a:t>
            </a:r>
          </a:p>
          <a:p>
            <a:r>
              <a:rPr lang="ko-KR" altLang="en-US" sz="1200" dirty="0"/>
              <a:t> </a:t>
            </a:r>
          </a:p>
          <a:p>
            <a:pPr algn="ctr"/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  조  사  자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: &lt; </a:t>
            </a:r>
            <a:r>
              <a:rPr lang="ko-KR" altLang="en-US" sz="1400" b="1" dirty="0" err="1">
                <a:latin typeface="맑은 고딕" pitchFamily="50" charset="-127"/>
                <a:ea typeface="맑은 고딕" pitchFamily="50" charset="-127"/>
              </a:rPr>
              <a:t>손해사정사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 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&gt;        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채  창  우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인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algn="ctr"/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 </a:t>
            </a:r>
          </a:p>
          <a:p>
            <a:pPr algn="ctr"/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 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심사 결정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: &lt; </a:t>
            </a:r>
            <a:r>
              <a:rPr lang="ko-KR" altLang="en-US" sz="1400" b="1" dirty="0" err="1">
                <a:latin typeface="맑은 고딕" pitchFamily="50" charset="-127"/>
                <a:ea typeface="맑은 고딕" pitchFamily="50" charset="-127"/>
              </a:rPr>
              <a:t>손해사정사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 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&gt;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        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유  상  헌 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인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 </a:t>
            </a:r>
            <a:endParaRPr lang="ko-KR" altLang="en-US" sz="1400" dirty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-11-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4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8"/>
          <p:cNvSpPr>
            <a:spLocks noChangeArrowheads="1"/>
          </p:cNvSpPr>
          <p:nvPr/>
        </p:nvSpPr>
        <p:spPr bwMode="auto">
          <a:xfrm>
            <a:off x="432098" y="1439912"/>
            <a:ext cx="6216654" cy="567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【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첨 부 서 류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】         </a:t>
            </a:r>
          </a:p>
          <a:p>
            <a:pPr algn="ctr">
              <a:lnSpc>
                <a:spcPts val="2500"/>
              </a:lnSpc>
            </a:pP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algn="ctr">
              <a:lnSpc>
                <a:spcPts val="2500"/>
              </a:lnSpc>
            </a:pPr>
            <a:endParaRPr lang="en-US" altLang="ko-KR" sz="1400" b="1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algn="ctr">
              <a:lnSpc>
                <a:spcPts val="2500"/>
              </a:lnSpc>
            </a:pP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algn="ctr">
              <a:lnSpc>
                <a:spcPts val="2500"/>
              </a:lnSpc>
            </a:pP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algn="ctr">
              <a:lnSpc>
                <a:spcPts val="2500"/>
              </a:lnSpc>
            </a:pPr>
            <a:endParaRPr lang="en-US" altLang="ko-KR" sz="1400" b="1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500"/>
              </a:lnSpc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       1.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견적서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 -----------  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       2.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차량 등록증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  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       3.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피해자 사업자 등록증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---------------------------- 1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       4.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수리처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사업자 등록증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  3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       5.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피해자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지입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계약서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------------------------------ 1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       6.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피해자 통장 사본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-------------------------------- 1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      7.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수리처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통장 사본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-------------------------------- 1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      8.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휴차료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조견표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------------------------------------ 1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       9.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수수료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경비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빙 자료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  <a:endParaRPr lang="en-US" altLang="ko-KR" sz="12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10.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수수료 계산서 사본</a:t>
            </a:r>
            <a:r>
              <a:rPr lang="en-US" altLang="ko-KR" sz="120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11.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선임 손해사정 보수기준표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---------------------- 1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</a:t>
            </a:r>
          </a:p>
        </p:txBody>
      </p:sp>
      <p:sp>
        <p:nvSpPr>
          <p:cNvPr id="3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-12-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1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4302" y="825474"/>
            <a:ext cx="1571636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_1</a:t>
            </a:r>
            <a:endParaRPr lang="ko-KR" altLang="en-US" sz="14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28814" y="1111222"/>
            <a:ext cx="3143272" cy="347710"/>
          </a:xfrm>
          <a:prstGeom prst="rect">
            <a:avLst/>
          </a:prstGeom>
          <a:solidFill>
            <a:schemeClr val="accent2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피해 확인서</a:t>
            </a:r>
            <a:endParaRPr kumimoji="0" lang="ko-KR" altLang="en-US" sz="1400" b="1" kern="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4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-13-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C:\손해사정\리카온손해사정\2017년\3월\난\피해확인서.jpg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t="8043" r="10824" b="3408"/>
          <a:stretch/>
        </p:blipFill>
        <p:spPr bwMode="auto">
          <a:xfrm>
            <a:off x="360810" y="1656776"/>
            <a:ext cx="6480000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4302" y="825474"/>
            <a:ext cx="1571636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_2</a:t>
            </a:r>
            <a:endParaRPr lang="ko-KR" altLang="en-US" sz="14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28814" y="1111222"/>
            <a:ext cx="3143272" cy="347710"/>
          </a:xfrm>
          <a:prstGeom prst="rect">
            <a:avLst/>
          </a:prstGeom>
          <a:solidFill>
            <a:schemeClr val="accent2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평가 소견서</a:t>
            </a:r>
            <a:endParaRPr kumimoji="0" lang="ko-KR" altLang="en-US" sz="1400" b="1" kern="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4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-14-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C:\손해사정\리카온손해사정\2017년\3월\난\평가서.jpg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9780" r="3563"/>
          <a:stretch/>
        </p:blipFill>
        <p:spPr bwMode="auto">
          <a:xfrm rot="10800000">
            <a:off x="360810" y="1511920"/>
            <a:ext cx="6480000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0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4302" y="825474"/>
            <a:ext cx="1571636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_3</a:t>
            </a:r>
            <a:endParaRPr lang="ko-KR" altLang="en-US" sz="14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28814" y="1111222"/>
            <a:ext cx="3143272" cy="347710"/>
          </a:xfrm>
          <a:prstGeom prst="rect">
            <a:avLst/>
          </a:prstGeom>
          <a:solidFill>
            <a:schemeClr val="accent2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소견서 작성자 약력</a:t>
            </a:r>
            <a:endParaRPr kumimoji="0" lang="ko-KR" altLang="en-US" sz="1400" b="1" kern="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4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-15-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 descr="C:\손해사정\리카온손해사정\2017년\3월\난\사진\20170322_162023.jpg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8"/>
          <a:stretch/>
        </p:blipFill>
        <p:spPr bwMode="auto">
          <a:xfrm>
            <a:off x="309260" y="1655936"/>
            <a:ext cx="658321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손해사정\리카온손해사정\2017년\3월\난\20170328_125554.jpg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0" t="55222" r="5176" b="1"/>
          <a:stretch/>
        </p:blipFill>
        <p:spPr bwMode="auto">
          <a:xfrm>
            <a:off x="314302" y="5760392"/>
            <a:ext cx="6578168" cy="35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4032498" y="1943968"/>
            <a:ext cx="2376264" cy="5760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41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4302" y="825474"/>
            <a:ext cx="1571636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_4</a:t>
            </a:r>
            <a:endParaRPr lang="ko-KR" altLang="en-US" sz="14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28814" y="1111222"/>
            <a:ext cx="3143272" cy="347710"/>
          </a:xfrm>
          <a:prstGeom prst="rect">
            <a:avLst/>
          </a:prstGeom>
          <a:solidFill>
            <a:schemeClr val="accent2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평가자 명함</a:t>
            </a:r>
            <a:endParaRPr kumimoji="0" lang="ko-KR" altLang="en-US" sz="1400" b="1" kern="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4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-16-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C:\손해사정\리카온손해사정\2017년\3월\난\20170328_125554.jpg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"/>
          <a:stretch/>
        </p:blipFill>
        <p:spPr bwMode="auto">
          <a:xfrm>
            <a:off x="360090" y="1583928"/>
            <a:ext cx="6480000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4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4302" y="825474"/>
            <a:ext cx="1571636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_5</a:t>
            </a:r>
            <a:endParaRPr lang="ko-KR" altLang="en-US" sz="14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28814" y="1111222"/>
            <a:ext cx="3143272" cy="347710"/>
          </a:xfrm>
          <a:prstGeom prst="rect">
            <a:avLst/>
          </a:prstGeom>
          <a:solidFill>
            <a:schemeClr val="accent2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낙찰 확인서</a:t>
            </a:r>
            <a:endParaRPr kumimoji="0" lang="ko-KR" altLang="en-US" sz="1400" b="1" kern="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4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-17-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C:\손해사정\리카온손해사정\2017년\3월\난\20170328_125633.jpg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16570"/>
          <a:stretch/>
        </p:blipFill>
        <p:spPr bwMode="auto">
          <a:xfrm rot="5400000">
            <a:off x="-179910" y="2196776"/>
            <a:ext cx="756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4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4302" y="825474"/>
            <a:ext cx="1571636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_8</a:t>
            </a:r>
            <a:endParaRPr lang="ko-KR" altLang="en-US" sz="14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28814" y="1111222"/>
            <a:ext cx="3143272" cy="347710"/>
          </a:xfrm>
          <a:prstGeom prst="rect">
            <a:avLst/>
          </a:prstGeom>
          <a:solidFill>
            <a:schemeClr val="accent2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개인정보동의</a:t>
            </a:r>
            <a:r>
              <a:rPr lang="ko-KR" altLang="en-US" sz="1400" b="1" kern="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서</a:t>
            </a:r>
            <a:endParaRPr kumimoji="0" lang="ko-KR" altLang="en-US" sz="1400" b="1" kern="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4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-18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 descr="C:\손해사정\리카온손해사정\2017년\3월\난\개동1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10" y="1655936"/>
            <a:ext cx="6480000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8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528616" y="2015975"/>
            <a:ext cx="6096169" cy="727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lnSpc>
                <a:spcPts val="2000"/>
              </a:lnSpc>
              <a:defRPr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손해사정 대상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[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춘란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]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대물배상 손해 사정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</a:p>
          <a:p>
            <a:pPr marL="228600" indent="-228600">
              <a:lnSpc>
                <a:spcPts val="2000"/>
              </a:lnSpc>
              <a:defRPr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사정서 일련번호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2017-00207-01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호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위임일자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: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2017.03.22)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1.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이해 당사자</a:t>
            </a: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1.1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신청인</a:t>
            </a: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</a:t>
            </a: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1.2 </a:t>
            </a:r>
            <a:r>
              <a:rPr lang="ko-KR" altLang="en-US" sz="1400" b="1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피해물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소유자</a:t>
            </a: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2.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신청인의 배상 책임</a:t>
            </a: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r>
              <a:rPr lang="en-US" altLang="ko-KR" sz="14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신청인 사고 접수번호 제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20170306-00747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호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약관상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부책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(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피보험자 배상 책임 발생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)</a:t>
            </a: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r>
              <a:rPr lang="ko-KR" altLang="en-US" sz="14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삭감 금액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: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청구액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– (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지급보험금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/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과실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100%)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 </a:t>
            </a:r>
            <a:endParaRPr lang="en-US" altLang="ko-KR" sz="1400" dirty="0">
              <a:latin typeface="맑은 고딕" pitchFamily="50" charset="-127"/>
              <a:ea typeface="맑은 고딕" pitchFamily="50" charset="-127"/>
              <a:cs typeface="함초롬바탕"/>
            </a:endParaRPr>
          </a:p>
          <a:p>
            <a:pPr marL="228600" indent="-228600">
              <a:lnSpc>
                <a:spcPts val="2000"/>
              </a:lnSpc>
              <a:defRPr/>
            </a:pPr>
            <a:r>
              <a:rPr lang="en-US" altLang="ko-KR" sz="1400" dirty="0">
                <a:latin typeface="맑은 고딕" pitchFamily="50" charset="-127"/>
                <a:ea typeface="맑은 고딕" pitchFamily="50" charset="-127"/>
                <a:cs typeface="함초롬바탕"/>
              </a:rPr>
              <a:t>               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9,800,000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원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–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5,700,000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원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 =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4,100,000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  <a:cs typeface="함초롬바탕"/>
              </a:rPr>
              <a:t>원</a:t>
            </a:r>
            <a:endParaRPr lang="ko-KR" altLang="en-US" sz="1200" dirty="0">
              <a:solidFill>
                <a:srgbClr val="3333CC"/>
              </a:solidFill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9" name="_x85770936"/>
          <p:cNvSpPr>
            <a:spLocks noChangeArrowheads="1"/>
          </p:cNvSpPr>
          <p:nvPr/>
        </p:nvSpPr>
        <p:spPr bwMode="auto">
          <a:xfrm>
            <a:off x="2028814" y="1079872"/>
            <a:ext cx="3214710" cy="648072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dirty="0" smtClean="0">
                <a:latin typeface="맑은 고딕" pitchFamily="50" charset="-127"/>
                <a:ea typeface="맑은 고딕" pitchFamily="50" charset="-127"/>
              </a:rPr>
              <a:t>총 괄 요 약 문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329802"/>
              </p:ext>
            </p:extLst>
          </p:nvPr>
        </p:nvGraphicFramePr>
        <p:xfrm>
          <a:off x="742930" y="3771344"/>
          <a:ext cx="5786478" cy="83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304"/>
                <a:gridCol w="1944216"/>
                <a:gridCol w="1368152"/>
                <a:gridCol w="1560806"/>
              </a:tblGrid>
              <a:tr h="418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상호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/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소속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삼상화재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/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서광주대물센터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사업자등록번호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202-81-45617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주       소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광주 서구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치평동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 삼성화재 빌딩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15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층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381262"/>
              </p:ext>
            </p:extLst>
          </p:nvPr>
        </p:nvGraphicFramePr>
        <p:xfrm>
          <a:off x="742930" y="5429294"/>
          <a:ext cx="5786480" cy="763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/>
                <a:gridCol w="2072272"/>
                <a:gridCol w="1368152"/>
                <a:gridCol w="1488800"/>
              </a:tblGrid>
              <a:tr h="3815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상호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/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성명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이 기 선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주민번호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481111-1******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5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주      소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광주 광산구 </a:t>
                      </a:r>
                      <a:r>
                        <a:rPr lang="ko-KR" altLang="en-US" sz="1200" b="0" spc="-7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운남동</a:t>
                      </a:r>
                      <a:r>
                        <a:rPr lang="ko-KR" altLang="en-US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 </a:t>
                      </a:r>
                      <a:r>
                        <a:rPr lang="en-US" altLang="ko-KR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542-6</a:t>
                      </a:r>
                      <a:r>
                        <a:rPr lang="ko-KR" altLang="en-US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번지</a:t>
                      </a:r>
                      <a:endParaRPr lang="ko-KR" altLang="en-US" sz="1200" b="0" spc="-7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spc="-7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733121"/>
              </p:ext>
            </p:extLst>
          </p:nvPr>
        </p:nvGraphicFramePr>
        <p:xfrm>
          <a:off x="720130" y="7200552"/>
          <a:ext cx="5786478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80"/>
                <a:gridCol w="1071570"/>
                <a:gridCol w="1000132"/>
                <a:gridCol w="1043831"/>
                <a:gridCol w="1008112"/>
                <a:gridCol w="948453"/>
              </a:tblGrid>
              <a:tr h="3736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구분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보상한도액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청구액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손해사정액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지급보험금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비고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36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손해액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200,000,000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9,800,000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5,700,000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5,700,000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부가세없음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수수료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739,000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2863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739,000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8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4302" y="825474"/>
            <a:ext cx="1571636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_9</a:t>
            </a:r>
            <a:endParaRPr lang="ko-KR" altLang="en-US" sz="14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28814" y="1111222"/>
            <a:ext cx="3143272" cy="347710"/>
          </a:xfrm>
          <a:prstGeom prst="rect">
            <a:avLst/>
          </a:prstGeom>
          <a:solidFill>
            <a:schemeClr val="accent2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개인 정보 동의서</a:t>
            </a:r>
            <a:endParaRPr kumimoji="0" lang="ko-KR" altLang="en-US" sz="1400" b="1" kern="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4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-19-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6" name="Picture 2" descr="C:\손해사정\리카온손해사정\2017년\3월\난\개동2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10" y="1583928"/>
            <a:ext cx="6480000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8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4302" y="825474"/>
            <a:ext cx="1845988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_10</a:t>
            </a:r>
            <a:endParaRPr lang="ko-KR" altLang="en-US" sz="14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28814" y="1111222"/>
            <a:ext cx="3143272" cy="347710"/>
          </a:xfrm>
          <a:prstGeom prst="rect">
            <a:avLst/>
          </a:prstGeom>
          <a:solidFill>
            <a:schemeClr val="accent2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개인정보동의서</a:t>
            </a:r>
            <a:endParaRPr lang="en-US" altLang="ko-KR" sz="1400" b="1" kern="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4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lang="en-US" altLang="ko-KR" sz="1600" dirty="0" smtClean="0"/>
              <a:t>20</a:t>
            </a: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 descr="C:\손해사정\리카온손해사정\2017년\3월\난\개동3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10" y="1656776"/>
            <a:ext cx="6480000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4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번호 개체 틀 40"/>
          <p:cNvSpPr txBox="1">
            <a:spLocks/>
          </p:cNvSpPr>
          <p:nvPr/>
        </p:nvSpPr>
        <p:spPr>
          <a:xfrm>
            <a:off x="3314698" y="971119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fld id="{5D9BD93C-5539-4AF2-AD77-2A64CAF7E915}" type="slidenum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2863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032804" y="1223888"/>
            <a:ext cx="3151822" cy="348279"/>
          </a:xfrm>
          <a:prstGeom prst="rect">
            <a:avLst/>
          </a:prstGeom>
          <a:solidFill>
            <a:srgbClr val="002060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schemeClr val="bg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수수료 유류경비 증빙자료</a:t>
            </a:r>
            <a:endParaRPr kumimoji="0" lang="ko-KR" altLang="en-US" sz="1400" b="1" kern="0" dirty="0">
              <a:solidFill>
                <a:schemeClr val="bg1"/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4302" y="829661"/>
            <a:ext cx="1571636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_</a:t>
            </a: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11</a:t>
            </a:r>
            <a:endParaRPr lang="ko-KR" altLang="en-US" sz="1400" dirty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512218" y="8568704"/>
            <a:ext cx="4342519" cy="72008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광주</a:t>
            </a:r>
            <a:r>
              <a:rPr lang="en-US" altLang="ko-KR" sz="20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==&gt;</a:t>
            </a:r>
            <a:r>
              <a:rPr lang="ko-KR" altLang="en-US" sz="20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함평</a:t>
            </a:r>
            <a:r>
              <a:rPr lang="en-US" altLang="ko-KR" sz="20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0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나주</a:t>
            </a:r>
            <a:r>
              <a:rPr lang="ko-KR" altLang="en-US" sz="20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20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회 방문</a:t>
            </a:r>
            <a:endParaRPr lang="ko-KR" altLang="en-US" sz="20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-21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15820" r="28355" b="19597"/>
          <a:stretch/>
        </p:blipFill>
        <p:spPr bwMode="auto">
          <a:xfrm>
            <a:off x="360090" y="1727944"/>
            <a:ext cx="6480000" cy="47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9" r="49362" b="24805"/>
          <a:stretch/>
        </p:blipFill>
        <p:spPr bwMode="auto">
          <a:xfrm>
            <a:off x="288082" y="6480472"/>
            <a:ext cx="6588602" cy="165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49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번호 개체 틀 40"/>
          <p:cNvSpPr txBox="1">
            <a:spLocks/>
          </p:cNvSpPr>
          <p:nvPr/>
        </p:nvSpPr>
        <p:spPr>
          <a:xfrm>
            <a:off x="3314698" y="971119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fld id="{5D9BD93C-5539-4AF2-AD77-2A64CAF7E915}" type="slidenum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2863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032804" y="1396974"/>
            <a:ext cx="3151822" cy="348279"/>
          </a:xfrm>
          <a:prstGeom prst="rect">
            <a:avLst/>
          </a:prstGeom>
          <a:solidFill>
            <a:srgbClr val="002060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schemeClr val="bg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수수료 계산서 사본</a:t>
            </a:r>
            <a:endParaRPr kumimoji="0" lang="ko-KR" altLang="en-US" sz="1400" b="1" kern="0" dirty="0">
              <a:solidFill>
                <a:schemeClr val="bg1"/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4302" y="829661"/>
            <a:ext cx="1571636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_</a:t>
            </a: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12</a:t>
            </a:r>
            <a:endParaRPr lang="ko-KR" altLang="en-US" sz="1400" dirty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6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-22-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18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번호 개체 틀 40"/>
          <p:cNvSpPr txBox="1">
            <a:spLocks/>
          </p:cNvSpPr>
          <p:nvPr/>
        </p:nvSpPr>
        <p:spPr>
          <a:xfrm>
            <a:off x="3314698" y="971119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fld id="{5D9BD93C-5539-4AF2-AD77-2A64CAF7E915}" type="slidenum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2863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032804" y="1182660"/>
            <a:ext cx="3151822" cy="348279"/>
          </a:xfrm>
          <a:prstGeom prst="rect">
            <a:avLst/>
          </a:prstGeom>
          <a:solidFill>
            <a:srgbClr val="002060"/>
          </a:solidFill>
          <a:ln w="15875" cap="flat" cmpd="sng" algn="ctr">
            <a:solidFill>
              <a:srgbClr val="E4945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schemeClr val="bg1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선임 손해사정 보수 기준표</a:t>
            </a:r>
            <a:endParaRPr kumimoji="0" lang="ko-KR" altLang="en-US" sz="1400" b="1" kern="0" dirty="0">
              <a:solidFill>
                <a:schemeClr val="bg1"/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4302" y="829661"/>
            <a:ext cx="1571636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27000" eaLnBrk="0" hangingPunct="0">
              <a:lnSpc>
                <a:spcPts val="2000"/>
              </a:lnSpc>
            </a:pP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&lt;</a:t>
            </a:r>
            <a:r>
              <a:rPr lang="ko-KR" altLang="en-US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첨부서류</a:t>
            </a: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&gt;</a:t>
            </a:r>
            <a:r>
              <a:rPr lang="ko-KR" altLang="en-US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_</a:t>
            </a:r>
            <a:r>
              <a:rPr lang="en-US" altLang="ko-KR" sz="1400" b="1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13</a:t>
            </a:r>
            <a:endParaRPr lang="ko-KR" altLang="en-US" sz="1400" dirty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432098" y="1754164"/>
          <a:ext cx="6264696" cy="5857922"/>
        </p:xfrm>
        <a:graphic>
          <a:graphicData uri="http://schemas.openxmlformats.org/drawingml/2006/table">
            <a:tbl>
              <a:tblPr/>
              <a:tblGrid>
                <a:gridCol w="1025212"/>
                <a:gridCol w="2500330"/>
                <a:gridCol w="1357322"/>
                <a:gridCol w="1381832"/>
              </a:tblGrid>
              <a:tr h="26897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종목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손해사정 금액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요율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(%)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기준액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5"/>
                    </a:solidFill>
                  </a:tcPr>
                </a:tc>
              </a:tr>
              <a:tr h="268979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이륜차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</a:t>
                      </a:r>
                      <a:r>
                        <a:rPr lang="en-US" altLang="ko-KR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경기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미적용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250,000</a:t>
                      </a:r>
                      <a:endParaRPr 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지       방</a:t>
                      </a:r>
                      <a:endParaRPr lang="ko-KR" altLang="en-US" sz="1100" kern="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미적용</a:t>
                      </a:r>
                      <a:endParaRPr lang="ko-KR" altLang="en-US" sz="1100" kern="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300,000</a:t>
                      </a:r>
                      <a:endParaRPr lang="en-US" sz="1100" kern="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rowSpan="1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1100" kern="0" spc="0" dirty="0" err="1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종대물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100" kern="0" spc="0" dirty="0" err="1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천만원</a:t>
                      </a:r>
                      <a:r>
                        <a:rPr lang="ko-KR" altLang="en-US" sz="1100" kern="0" spc="0" dirty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660,000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100" b="0" kern="0" spc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천만원</a:t>
                      </a:r>
                      <a:r>
                        <a:rPr lang="ko-KR" altLang="en-US" sz="11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이상∼</a:t>
                      </a:r>
                      <a:r>
                        <a:rPr lang="en-US" altLang="ko-KR" sz="11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100" b="0" kern="0" spc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천만원</a:t>
                      </a:r>
                      <a:r>
                        <a:rPr lang="ko-KR" altLang="en-US" sz="11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5.06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1,012,000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100" kern="0" spc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천만원</a:t>
                      </a:r>
                      <a:r>
                        <a:rPr lang="ko-KR" altLang="en-US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이상∼</a:t>
                      </a:r>
                      <a:r>
                        <a:rPr lang="en-US" altLang="ko-KR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1100" kern="0" spc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천만원</a:t>
                      </a:r>
                      <a:r>
                        <a:rPr lang="ko-KR" altLang="en-US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4.18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1,254,000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1100" kern="0" spc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천만원</a:t>
                      </a:r>
                      <a:r>
                        <a:rPr lang="ko-KR" altLang="en-US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이상∼</a:t>
                      </a:r>
                      <a:r>
                        <a:rPr lang="en-US" altLang="ko-KR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r>
                        <a:rPr lang="ko-KR" altLang="en-US" sz="1100" kern="0" spc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천만원</a:t>
                      </a:r>
                      <a:r>
                        <a:rPr lang="ko-KR" altLang="en-US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3.74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1,870,000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천만원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이상∼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2.88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2,882,000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이상∼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2.20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4,400,000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이상∼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1.95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5,841,000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이상∼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1.61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8,030,000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이상∼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1.27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12,650,000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 이상∼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1.11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22,220,000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이상∼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1.02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30,690,000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 이상∼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50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0.91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45,650,000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50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이상∼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100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미만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0.4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가산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0" spc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100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초과금액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0.2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가산</a:t>
                      </a: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배상책임 약관담보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1.5</a:t>
                      </a: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해당사건 </a:t>
                      </a:r>
                      <a:endParaRPr lang="en-US" altLang="ko-KR" sz="1100" kern="0" spc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손해액 확정금액</a:t>
                      </a:r>
                      <a:endParaRPr 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사고조사 면책결정 사건 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9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법정</a:t>
                      </a:r>
                      <a:endParaRPr lang="en-US" altLang="ko-KR" sz="1100" kern="0" spc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분쟁사건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일반소송건의 손해사정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기본보수 </a:t>
                      </a:r>
                      <a:r>
                        <a:rPr lang="en-US" altLang="ko-KR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30% </a:t>
                      </a: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할증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42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의뢰사의 경영환경에 </a:t>
                      </a:r>
                      <a:endParaRPr lang="en-US" altLang="ko-KR" sz="1100" kern="0" spc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영향이 있는 사건 손해사정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당사자 협정 수수료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244" marR="54244" marT="27122" marB="27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2098" y="7683518"/>
            <a:ext cx="6336704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800"/>
              </a:lnSpc>
            </a:pP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(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주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) 1. 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산출된 보수가 차 하위 구분에 의한 </a:t>
            </a:r>
            <a:r>
              <a:rPr lang="ko-KR" altLang="en-US" sz="110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기준액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(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또는 기준표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)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보다 적을 때에는 그 기준 액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(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또는 기준</a:t>
            </a:r>
            <a:endParaRPr lang="en-US" altLang="ko-KR" sz="1100" dirty="0" smtClean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fontAlgn="base">
              <a:lnSpc>
                <a:spcPts val="2000"/>
              </a:lnSpc>
            </a:pP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         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표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)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을 적용한다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  <a:endParaRPr lang="ko-KR" altLang="en-US" sz="1100" dirty="0" smtClean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fontAlgn="base">
              <a:lnSpc>
                <a:spcPts val="1800"/>
              </a:lnSpc>
            </a:pP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     2. </a:t>
            </a:r>
            <a:r>
              <a:rPr lang="ko-KR" altLang="en-US" sz="110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외부손사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면책 결정 </a:t>
            </a:r>
            <a:r>
              <a:rPr lang="ko-KR" altLang="en-US" sz="110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기여시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아래 각 항에 따른다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</a:p>
          <a:p>
            <a:pPr fontAlgn="base">
              <a:lnSpc>
                <a:spcPts val="1800"/>
              </a:lnSpc>
            </a:pP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       </a:t>
            </a:r>
            <a:r>
              <a:rPr lang="en-US" altLang="ko-KR" sz="1100" spc="-4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- </a:t>
            </a:r>
            <a:r>
              <a:rPr lang="ko-KR" altLang="en-US" sz="1100" spc="-4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보상담당자는 </a:t>
            </a:r>
            <a:r>
              <a:rPr lang="ko-KR" altLang="en-US" sz="1100" spc="-4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외부손사의</a:t>
            </a:r>
            <a:r>
              <a:rPr lang="ko-KR" altLang="en-US" sz="1100" spc="-4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면책 기여도를 </a:t>
            </a:r>
            <a:r>
              <a:rPr lang="ko-KR" altLang="en-US" sz="1100" spc="-4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외부손사와</a:t>
            </a:r>
            <a:r>
              <a:rPr lang="ko-KR" altLang="en-US" sz="1100" spc="-4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협의 결정 후 면책 수수료 </a:t>
            </a:r>
            <a:r>
              <a:rPr lang="ko-KR" altLang="en-US" sz="1100" spc="-4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산정시</a:t>
            </a:r>
            <a:r>
              <a:rPr lang="ko-KR" altLang="en-US" sz="1100" spc="-4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반영한다</a:t>
            </a:r>
            <a:r>
              <a:rPr lang="en-US" altLang="ko-KR" sz="1100" spc="-4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</a:t>
            </a:r>
          </a:p>
          <a:p>
            <a:pPr fontAlgn="base">
              <a:lnSpc>
                <a:spcPts val="1800"/>
              </a:lnSpc>
            </a:pPr>
            <a:r>
              <a:rPr lang="en-US" altLang="ko-KR" sz="1100" spc="-4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       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- 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위장사고 면책 수수료는 보험조사파트 </a:t>
            </a:r>
            <a:r>
              <a:rPr lang="ko-KR" altLang="en-US" sz="110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지급기준액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또는 세부심사 </a:t>
            </a:r>
            <a:r>
              <a:rPr lang="ko-KR" altLang="en-US" sz="1100" dirty="0" err="1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기준액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이하로 한다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</a:p>
          <a:p>
            <a:pPr fontAlgn="base">
              <a:lnSpc>
                <a:spcPts val="1800"/>
              </a:lnSpc>
            </a:pP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       - 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여비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, 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교통비는 별도로 산정한다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</a:t>
            </a:r>
          </a:p>
          <a:p>
            <a:pPr fontAlgn="base">
              <a:lnSpc>
                <a:spcPts val="1800"/>
              </a:lnSpc>
            </a:pP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        3. VAT </a:t>
            </a:r>
            <a:r>
              <a:rPr lang="ko-KR" altLang="en-US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제외 금액임</a:t>
            </a:r>
            <a:r>
              <a:rPr lang="en-US" altLang="ko-KR" sz="1100" dirty="0" smtClean="0"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.        </a:t>
            </a:r>
            <a:endParaRPr lang="ko-KR" altLang="en-US" sz="1100" dirty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sp>
        <p:nvSpPr>
          <p:cNvPr id="7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lang="en-US" altLang="ko-KR" sz="1600" dirty="0" smtClean="0"/>
              <a:t>23</a:t>
            </a: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5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lang="en-US" altLang="ko-KR" sz="1400" dirty="0"/>
              <a:t>2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408245" y="2015975"/>
            <a:ext cx="640871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4, </a:t>
            </a:r>
            <a:r>
              <a:rPr lang="ko-KR" altLang="en-US" sz="1400" b="1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지급처</a:t>
            </a:r>
            <a:endParaRPr lang="en-US" altLang="ko-KR" sz="14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>
              <a:solidFill>
                <a:srgbClr val="3333CC"/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 smtClean="0">
              <a:solidFill>
                <a:srgbClr val="3333CC"/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en-US" altLang="ko-KR" sz="1400" b="1" dirty="0">
              <a:solidFill>
                <a:srgbClr val="3333CC"/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  <a:p>
            <a:pPr marL="228600" indent="-228600">
              <a:lnSpc>
                <a:spcPts val="2000"/>
              </a:lnSpc>
              <a:defRPr/>
            </a:pPr>
            <a:endParaRPr lang="ko-KR" altLang="en-US" sz="1200" dirty="0">
              <a:solidFill>
                <a:srgbClr val="3333CC"/>
              </a:solidFill>
              <a:latin typeface="함초롬바탕" pitchFamily="18" charset="-127"/>
              <a:ea typeface="함초롬바탕" pitchFamily="18" charset="-127"/>
              <a:cs typeface="함초롬바탕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80752"/>
              </p:ext>
            </p:extLst>
          </p:nvPr>
        </p:nvGraphicFramePr>
        <p:xfrm>
          <a:off x="504105" y="2797177"/>
          <a:ext cx="6192689" cy="1890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7"/>
                <a:gridCol w="1512168"/>
                <a:gridCol w="1584176"/>
                <a:gridCol w="1512168"/>
              </a:tblGrid>
              <a:tr h="3815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상호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/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성명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은행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/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예금주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계좌번호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지급액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815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이기선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481111-1******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농협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601010-52-204550</a:t>
                      </a:r>
                      <a:endParaRPr lang="ko-KR" altLang="en-US" sz="1200" b="0" spc="-7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9,500,000</a:t>
                      </a:r>
                      <a:r>
                        <a:rPr lang="ko-KR" altLang="en-US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원</a:t>
                      </a:r>
                      <a:endParaRPr lang="ko-KR" altLang="en-US" sz="1200" b="0" spc="-7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5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김지만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/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신풍난원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621003-1******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국민은행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833490-78-317533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-3,800,000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원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(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환입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573">
                <a:tc gridSpan="4">
                  <a:txBody>
                    <a:bodyPr/>
                    <a:lstStyle/>
                    <a:p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※ 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신청인회사는 본 </a:t>
                      </a:r>
                      <a:r>
                        <a:rPr lang="ko-KR" alt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사정서를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수령한 날로부터 </a:t>
                      </a: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일 이내 보험금을 지급해야 합니다</a:t>
                      </a: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.</a:t>
                      </a:r>
                      <a:endParaRPr lang="ko-KR" altLang="en-US" sz="1200" dirty="0" smtClean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※ 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이해당사자가 본 </a:t>
                      </a:r>
                      <a:r>
                        <a:rPr lang="ko-KR" alt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사정서를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임의로 훼손할 경우 민</a:t>
                      </a: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형사상 불이익을 받을 수 있습니다</a:t>
                      </a:r>
                      <a:r>
                        <a:rPr lang="en-US" altLang="ko-KR" sz="2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200" dirty="0" smtClean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2098" y="7130866"/>
            <a:ext cx="6264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금융감독원 </a:t>
            </a: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손사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제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B-167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호      </a:t>
            </a:r>
            <a:r>
              <a:rPr lang="ko-KR" altLang="en-US" sz="1800" b="1" dirty="0" err="1" smtClean="0">
                <a:latin typeface="맑은 고딕" pitchFamily="50" charset="-127"/>
                <a:ea typeface="맑은 고딕" pitchFamily="50" charset="-127"/>
              </a:rPr>
              <a:t>리카온화재해상자동차손해사정</a:t>
            </a:r>
            <a: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주</a:t>
            </a:r>
            <a: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8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                                               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 대표 </a:t>
            </a:r>
            <a:r>
              <a:rPr lang="ko-KR" altLang="en-US" sz="1600" b="1" dirty="0" err="1" smtClean="0">
                <a:latin typeface="맑은 고딕" pitchFamily="50" charset="-127"/>
                <a:ea typeface="맑은 고딕" pitchFamily="50" charset="-127"/>
              </a:rPr>
              <a:t>손해사정사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   최 장 흠</a:t>
            </a:r>
            <a:endParaRPr lang="ko-KR" altLang="en-US" sz="16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 </a:t>
            </a:r>
            <a:endParaRPr lang="ko-KR" altLang="en-US" sz="1600" dirty="0"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54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번호 개체 틀 40"/>
          <p:cNvSpPr txBox="1">
            <a:spLocks/>
          </p:cNvSpPr>
          <p:nvPr/>
        </p:nvSpPr>
        <p:spPr>
          <a:xfrm>
            <a:off x="3314698" y="971119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fld id="{5D9BD93C-5539-4AF2-AD77-2A64CAF7E915}" type="slidenum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2863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945281" y="1511920"/>
            <a:ext cx="5751513" cy="77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1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.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보험계약 및 사고사항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1.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보험계약 내용 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------------------------------------------------ 4p</a:t>
            </a:r>
            <a:endParaRPr lang="ko-KR" altLang="en-US" sz="12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2.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사고발생 개요 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------------------------------------------------ 4p</a:t>
            </a:r>
          </a:p>
          <a:p>
            <a:pPr>
              <a:lnSpc>
                <a:spcPts val="3000"/>
              </a:lnSpc>
              <a:defRPr/>
            </a:pPr>
            <a:endParaRPr lang="en-US" altLang="ko-KR" sz="12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400" b="1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2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.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손해배상 책임의 </a:t>
            </a:r>
            <a:r>
              <a:rPr lang="ko-KR" altLang="en-US" sz="1400" b="1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존부와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범위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</a:t>
            </a:r>
            <a:endParaRPr lang="en-US" altLang="ko-KR" sz="14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1.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보상책임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존부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------------------------------------------------ 4p</a:t>
            </a:r>
          </a:p>
          <a:p>
            <a:pPr>
              <a:lnSpc>
                <a:spcPts val="3000"/>
              </a:lnSpc>
              <a:defRPr/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2.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약관상 면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·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부책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여부 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----------------------------------------- 4p</a:t>
            </a:r>
            <a:endParaRPr lang="ko-KR" altLang="en-US" sz="12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3.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과실비율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------------------------------------------------------ 5p</a:t>
            </a:r>
          </a:p>
          <a:p>
            <a:pPr>
              <a:lnSpc>
                <a:spcPts val="3000"/>
              </a:lnSpc>
              <a:defRPr/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4.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구상여부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------------------------------------------------------ 5p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                     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400" b="1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3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.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손해액 산정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     </a:t>
            </a:r>
            <a:endParaRPr lang="en-US" altLang="ko-KR" sz="14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1.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일반사항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----------------------------------------------------- 5p</a:t>
            </a:r>
          </a:p>
          <a:p>
            <a:pPr>
              <a:lnSpc>
                <a:spcPts val="3000"/>
              </a:lnSpc>
              <a:defRPr/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2.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산출근거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----------------------------------------------------- 6p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endParaRPr lang="en-US" altLang="ko-KR" sz="12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3.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피해물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확인사항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6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~8p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 4.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손해심사 결정 세부 내역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9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p</a:t>
            </a:r>
          </a:p>
          <a:p>
            <a:pPr>
              <a:lnSpc>
                <a:spcPts val="3000"/>
              </a:lnSpc>
              <a:defRPr/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5.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잔존물 매각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-------------------------------------------------- 10p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400" b="1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4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.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수수료 청구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---------------------------------------------------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10p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endParaRPr lang="en-US" altLang="ko-KR" sz="1200" b="1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5.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종합의견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-------------------------------------------------------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11p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</p:txBody>
      </p:sp>
      <p:sp>
        <p:nvSpPr>
          <p:cNvPr id="9" name="_x85770936"/>
          <p:cNvSpPr>
            <a:spLocks noChangeArrowheads="1"/>
          </p:cNvSpPr>
          <p:nvPr/>
        </p:nvSpPr>
        <p:spPr bwMode="auto">
          <a:xfrm>
            <a:off x="2171690" y="1079872"/>
            <a:ext cx="2857520" cy="42862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800" b="1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</a:rPr>
              <a:t>목  차</a:t>
            </a:r>
            <a:endParaRPr kumimoji="1" lang="en-US" altLang="ko-KR" sz="1800" b="1" i="0" u="none" strike="noStrike" cap="none" normalizeH="0" baseline="0" dirty="0" smtClean="0">
              <a:ln>
                <a:noFill/>
              </a:ln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-3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27316" y="732596"/>
            <a:ext cx="6241486" cy="857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손해심사내용</a:t>
            </a: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1. </a:t>
            </a:r>
            <a:r>
              <a:rPr kumimoji="1" lang="ko-K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기초사실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1.1. </a:t>
            </a: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보험계약내용</a:t>
            </a: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en-US" altLang="ko-KR" sz="1200" b="1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en-US" altLang="ko-KR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1.2. </a:t>
            </a: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사고발생 개요</a:t>
            </a: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2. </a:t>
            </a:r>
            <a:r>
              <a:rPr kumimoji="1" lang="ko-K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손해배상 책임의 </a:t>
            </a:r>
            <a:r>
              <a:rPr kumimoji="1" lang="ko-K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존부와</a:t>
            </a:r>
            <a:r>
              <a:rPr kumimoji="1" lang="ko-K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범위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2.1. </a:t>
            </a: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배상책임 </a:t>
            </a:r>
            <a:r>
              <a:rPr kumimoji="1" lang="ko-KR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존부</a:t>
            </a: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 </a:t>
            </a:r>
            <a:r>
              <a:rPr kumimoji="1" lang="ko-KR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피보험차량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운전자는 도로교통법 제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48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조의 위반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, 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민법 제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750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조 및 제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756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조에 의거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피보험자의 손해배상책임이 발생하는 사고이며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, 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자동차보험약관상 피보험자의 보험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자인 신청인의 보상책임 또한 발생하는 사고이다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endParaRPr kumimoji="1" lang="en-US" altLang="ko-K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2.2. </a:t>
            </a: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보험약관상 면</a:t>
            </a:r>
            <a:r>
              <a:rPr kumimoji="1" lang="ko-KR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,</a:t>
            </a:r>
            <a:r>
              <a:rPr kumimoji="1" lang="ko-KR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부책</a:t>
            </a:r>
            <a:r>
              <a:rPr kumimoji="1" 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검토</a:t>
            </a: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 자동차보험에서 보험회사의 보상범위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(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약관 제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10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조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)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는 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"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피보험자가 피보험자동차를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  소유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, 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사용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, 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관리하는 동안에 생긴 피보험자동차의 사고로 인하여 남을 죽게 하거나</a:t>
            </a:r>
            <a:endParaRPr kumimoji="1" lang="en-US" altLang="ko-K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다치게 한 때 또는 남의 재물을 없애거나 훼손한 때에 법률상 </a:t>
            </a:r>
            <a:r>
              <a:rPr kumimoji="1" lang="ko-KR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손해배상책임을짐으로</a:t>
            </a:r>
            <a:endParaRPr kumimoji="1" lang="en-US" altLang="ko-K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써 입은 손해를 보상합니다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." 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라고 되어 있는 바 금번 사고는 피보험자동차 운전자의</a:t>
            </a:r>
            <a:endParaRPr kumimoji="1" lang="en-US" altLang="ko-K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dirty="0" smtClean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운전부주의에 기인한 사고로서 대물 </a:t>
            </a:r>
            <a:r>
              <a:rPr kumimoji="1" lang="ko-KR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"</a:t>
            </a:r>
            <a:r>
              <a:rPr kumimoji="1" lang="ko-KR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부책</a:t>
            </a:r>
            <a:r>
              <a:rPr kumimoji="1" lang="ko-KR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"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  <a:r>
              <a:rPr kumimoji="1" 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사고임</a:t>
            </a:r>
            <a:r>
              <a:rPr kumimoji="1" lang="ko-KR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.</a:t>
            </a: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826732"/>
              </p:ext>
            </p:extLst>
          </p:nvPr>
        </p:nvGraphicFramePr>
        <p:xfrm>
          <a:off x="504105" y="2448024"/>
          <a:ext cx="6192689" cy="1526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3"/>
                <a:gridCol w="1728192"/>
                <a:gridCol w="1296144"/>
                <a:gridCol w="1800200"/>
              </a:tblGrid>
              <a:tr h="3815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차량번호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78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로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2082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피보험자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*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5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계약번호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spc="0" baseline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*</a:t>
                      </a:r>
                      <a:endParaRPr lang="en-US" altLang="ko-KR" sz="1200" b="0" spc="0" baseline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보험기간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2017.02.24  </a:t>
                      </a:r>
                      <a:r>
                        <a:rPr lang="en-US" altLang="ko-KR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~ </a:t>
                      </a:r>
                      <a:r>
                        <a:rPr lang="en-US" altLang="ko-KR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2018.02.24</a:t>
                      </a:r>
                      <a:endParaRPr lang="ko-KR" altLang="en-US" sz="1200" b="0" spc="-7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5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보장한도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200,000,000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유효기간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2017.02.24  </a:t>
                      </a:r>
                      <a:r>
                        <a:rPr lang="en-US" altLang="ko-KR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~ </a:t>
                      </a:r>
                      <a:r>
                        <a:rPr lang="en-US" altLang="ko-KR" sz="1200" b="0" spc="-7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2018.02.24</a:t>
                      </a:r>
                      <a:endParaRPr lang="ko-KR" altLang="en-US" sz="1200" b="0" spc="-7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5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보험종목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업무용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애니카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특약사항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-4-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246732"/>
              </p:ext>
            </p:extLst>
          </p:nvPr>
        </p:nvGraphicFramePr>
        <p:xfrm>
          <a:off x="527316" y="4536256"/>
          <a:ext cx="6192689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1"/>
                <a:gridCol w="1704981"/>
                <a:gridCol w="1080120"/>
                <a:gridCol w="1967427"/>
              </a:tblGrid>
              <a:tr h="4169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사고 일시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2017.03.06 09:00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사고장소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광주 광산구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비아동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11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함초롬바탕" pitchFamily="18" charset="-127"/>
                        </a:rPr>
                        <a:t>사고내용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함초롬바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자차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타차를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추월하다가  접촉 하여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타차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뒷좌석에 적재된 춘란이 훼손된 사고임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08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098" y="719832"/>
            <a:ext cx="6264696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</a:t>
            </a:r>
          </a:p>
          <a:p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2.3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과실비율</a:t>
            </a:r>
            <a:endParaRPr lang="en-US" altLang="ko-KR" sz="1200" b="1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   이 건 사고는 신청인의 사고조사내용에 근거하여 검토한 바 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피보험차량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운전자의 </a:t>
            </a:r>
          </a:p>
          <a:p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  안전운전불이행으로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접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촉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한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사고로서 신청인회사의 사고조사자가 결정한 일방과실</a:t>
            </a:r>
          </a:p>
          <a:p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  이 타당함으로 신청인차량 과실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100%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피신청인차량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과실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0%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를 확정하였다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  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신청인과실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: 100 % ,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피신청인과실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: 0 % ]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pPr fontAlgn="base">
              <a:lnSpc>
                <a:spcPts val="2000"/>
              </a:lnSpc>
            </a:pP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2.4.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구상 여부 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fontAlgn="base">
              <a:lnSpc>
                <a:spcPts val="2000"/>
              </a:lnSpc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이 건 사고는 운전자의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안전운전불이행으로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인해 발생된 사고로 일방과실에 해당하며</a:t>
            </a:r>
            <a:endParaRPr lang="en-US" altLang="ko-KR" sz="1200" dirty="0">
              <a:latin typeface="맑은 고딕" pitchFamily="50" charset="-127"/>
              <a:ea typeface="맑은 고딕" pitchFamily="50" charset="-127"/>
              <a:cs typeface="함초롬바탕" pitchFamily="18" charset="-127"/>
            </a:endParaRPr>
          </a:p>
          <a:p>
            <a:pPr fontAlgn="base">
              <a:lnSpc>
                <a:spcPts val="2000"/>
              </a:lnSpc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   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제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3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자의 공동불법행위자가 존재하지 않으므로 구상은 발생하지 않음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함초롬바탕" pitchFamily="18" charset="-127"/>
              </a:rPr>
              <a:t>.</a:t>
            </a:r>
          </a:p>
          <a:p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손해액 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산정</a:t>
            </a:r>
            <a:endParaRPr lang="en-US" altLang="ko-KR" sz="1400" b="1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3.1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일반사항</a:t>
            </a:r>
          </a:p>
          <a:p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</a:t>
            </a: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3.1.1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본 건 사고는 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2017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03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06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(09:00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경 신청인회사의 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피보험차량이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안전운전</a:t>
            </a:r>
          </a:p>
          <a:p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     불이행으로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진행중인 차량을 접촉하여 발생한 사고이며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피해물은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이기선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씨가 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자택에서 보관 중으로 방문하여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확인 하였다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</a:t>
            </a: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3.1.2 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피해물인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춘란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은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년 구입하여 관리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하던중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사고가 발생 한 것으로 피해자는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구입가에 관리 비용을 포함한 금액 및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신속한 손해배상을 요구하였다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     </a:t>
            </a: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3.1.3  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피해물을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입회한 후 함평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만호방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 ,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나주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난다운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”,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남원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난나라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에서 확인한 바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품종 및 품명이 단엽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중투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호정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”,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중투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진주수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”, 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산반호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명확하였고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거래 금액에 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대해서는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평가 소견서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를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징구하여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거래 금액을 확인 하였다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3.1.4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춘란은 초봄에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신아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새로운 줄기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)”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가 뿌리에서 증식 하여야 하나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호정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은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사고시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뿌리가 흔들리면서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신아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가 훼손 되어서 고사 할 가능성이 매우 높은 상태로 판단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되어 피해자는 춘란 전체를 보상 요구 한 것 이었고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대체 가능한 동일한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호정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은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 900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만원부터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1,200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만원까지 금액 편차가 많아서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구입 당시의 금액으로 평가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하였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  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다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  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3</a:t>
            </a:r>
            <a:r>
              <a:rPr kumimoji="1" lang="ko-KR" altLang="ko-KR" sz="1200" b="1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.2 산출근거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</a:p>
          <a:p>
            <a:pPr lvl="0"/>
            <a:r>
              <a:rPr kumimoji="1" lang="ko-KR" altLang="ko-KR" sz="1200" dirty="0"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3.2.1 </a:t>
            </a:r>
            <a:r>
              <a:rPr lang="ko-KR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평가 금액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pPr lvl="0"/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단엽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중투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호정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은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년 봄에 구입시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촉에서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촉으로 증식 한 것으로 평가 소견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서의  상급을 적용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900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만원을 인정하였다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lvl="0"/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중투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진주수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는 다소 저가품으로 하급을 적용하여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50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만원을 인정하였다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lvl="0"/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산반호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현장 사진상에서도 고사가 진행중인 상태여서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제외키로 하였다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 </a:t>
            </a:r>
          </a:p>
        </p:txBody>
      </p:sp>
      <p:sp>
        <p:nvSpPr>
          <p:cNvPr id="12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-5-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18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lang="en-US" altLang="ko-KR" sz="1400" dirty="0"/>
              <a:t>6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090" y="863848"/>
            <a:ext cx="64087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■ </a:t>
            </a:r>
            <a:r>
              <a:rPr lang="ko-KR" altLang="en-US" sz="2000" b="1" dirty="0" err="1">
                <a:latin typeface="맑은 고딕" pitchFamily="50" charset="-127"/>
                <a:ea typeface="맑은 고딕" pitchFamily="50" charset="-127"/>
              </a:rPr>
              <a:t>피해물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 사진</a:t>
            </a:r>
            <a:endParaRPr lang="ko-KR" altLang="en-US" sz="2000" dirty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505703"/>
              </p:ext>
            </p:extLst>
          </p:nvPr>
        </p:nvGraphicFramePr>
        <p:xfrm>
          <a:off x="576114" y="1439911"/>
          <a:ext cx="6048672" cy="7776865"/>
        </p:xfrm>
        <a:graphic>
          <a:graphicData uri="http://schemas.openxmlformats.org/drawingml/2006/table">
            <a:tbl>
              <a:tblPr/>
              <a:tblGrid>
                <a:gridCol w="3024337"/>
                <a:gridCol w="3024335"/>
              </a:tblGrid>
              <a:tr h="2232248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사고현장 사진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사고 현장 사진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247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신청인 차량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견인 장치 접촉 부위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24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견인 장치 접촉 부위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적재함 측면 접촉 부위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 descr="C:\손해사정\리카온손해사정\2017년\3월\난\사진\사진 (4)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04" y="666652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손해사정\리카온손해사정\2017년\3월\난\사진\사진 (6)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2" y="666652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손해사정\리카온손해사정\2017년\3월\난\사진\사진 (12)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78" y="148195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손해사정\리카온손해사정\2017년\3월\난\사진\사진 (13)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20" y="406373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손해사정\리카온손해사정\2017년\3월\난\사진\사진 (16).jp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52" y="407424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손해사정\리카온손해사정\2017년\3월\난\사진\사진 (18)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2" y="148322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8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lang="en-US" altLang="ko-KR" sz="1400" dirty="0"/>
              <a:t>7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090" y="863848"/>
            <a:ext cx="64087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■ </a:t>
            </a:r>
            <a:r>
              <a:rPr lang="ko-KR" altLang="en-US" sz="2000" b="1" dirty="0" err="1">
                <a:latin typeface="맑은 고딕" pitchFamily="50" charset="-127"/>
                <a:ea typeface="맑은 고딕" pitchFamily="50" charset="-127"/>
              </a:rPr>
              <a:t>피해물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 사진</a:t>
            </a:r>
            <a:endParaRPr lang="ko-KR" altLang="en-US" sz="2000" dirty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807273"/>
              </p:ext>
            </p:extLst>
          </p:nvPr>
        </p:nvGraphicFramePr>
        <p:xfrm>
          <a:off x="576114" y="1439911"/>
          <a:ext cx="6048672" cy="7776865"/>
        </p:xfrm>
        <a:graphic>
          <a:graphicData uri="http://schemas.openxmlformats.org/drawingml/2006/table">
            <a:tbl>
              <a:tblPr/>
              <a:tblGrid>
                <a:gridCol w="3024337"/>
                <a:gridCol w="3024335"/>
              </a:tblGrid>
              <a:tr h="2232248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중투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“</a:t>
                      </a:r>
                      <a:r>
                        <a:rPr lang="ko-KR" alt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진주수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”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산반호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247"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단엽 </a:t>
                      </a:r>
                      <a:r>
                        <a:rPr lang="ko-KR" alt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중투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“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호정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”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단엽</a:t>
                      </a:r>
                      <a:r>
                        <a:rPr lang="ko-KR" alt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중투</a:t>
                      </a:r>
                      <a:r>
                        <a:rPr lang="ko-KR" alt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“</a:t>
                      </a:r>
                      <a:r>
                        <a:rPr lang="ko-KR" alt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호정</a:t>
                      </a:r>
                      <a:r>
                        <a:rPr lang="en-US" altLang="ko-KR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”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249"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단엽 </a:t>
                      </a:r>
                      <a:r>
                        <a:rPr lang="ko-KR" alt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중투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뿌리 상태 불량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“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신아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” 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훼손 확인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손해사정\리카온손해사정\2017년\3월\난\사진\20170328_080029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2" y="6663404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손해사정\리카온손해사정\2017년\3월\난\사진\20170322_160830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2" y="148039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손해사정\리카온손해사정\2017년\3월\난\사진\20170322_160914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58" y="147144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손해사정\리카온손해사정\2017년\3월\난\사진\20170322_161017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2" y="407291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손해사정\리카온손해사정\2017년\3월\난\사진\20170328_080016.jp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58" y="666520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손해사정\리카온손해사정\2017년\3월\난\사진\20170322_160813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58" y="406240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96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번호 개체 틀 40"/>
          <p:cNvSpPr txBox="1">
            <a:spLocks/>
          </p:cNvSpPr>
          <p:nvPr/>
        </p:nvSpPr>
        <p:spPr>
          <a:xfrm>
            <a:off x="6558478" y="9720832"/>
            <a:ext cx="714380" cy="3694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286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lang="en-US" altLang="ko-KR" sz="1400" dirty="0"/>
              <a:t>8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090" y="863848"/>
            <a:ext cx="64087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■ </a:t>
            </a:r>
            <a:r>
              <a:rPr lang="ko-KR" altLang="en-US" sz="2000" b="1" dirty="0" err="1">
                <a:latin typeface="맑은 고딕" pitchFamily="50" charset="-127"/>
                <a:ea typeface="맑은 고딕" pitchFamily="50" charset="-127"/>
              </a:rPr>
              <a:t>피해물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 사진</a:t>
            </a:r>
            <a:endParaRPr lang="ko-KR" altLang="en-US" sz="2000" dirty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332993"/>
              </p:ext>
            </p:extLst>
          </p:nvPr>
        </p:nvGraphicFramePr>
        <p:xfrm>
          <a:off x="576114" y="1439911"/>
          <a:ext cx="6048672" cy="7776865"/>
        </p:xfrm>
        <a:graphic>
          <a:graphicData uri="http://schemas.openxmlformats.org/drawingml/2006/table">
            <a:tbl>
              <a:tblPr/>
              <a:tblGrid>
                <a:gridCol w="3024337"/>
                <a:gridCol w="3024335"/>
              </a:tblGrid>
              <a:tr h="2232248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함평 소재 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“</a:t>
                      </a:r>
                      <a:r>
                        <a:rPr lang="ko-KR" alt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만호방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“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나주 소재 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“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난다운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”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247"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피해물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평가 소견서 작성 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광산구 월계동 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“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광주 농원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”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249"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피해물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공개 매각 진행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“</a:t>
                      </a:r>
                      <a:r>
                        <a:rPr lang="ko-KR" alt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난산업총협회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” 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회원 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 참여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손해사정\리카온손해사정\2017년\3월\난\사진\20170328_115156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78" y="666496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손해사정\리카온손해사정\2017년\3월\난\사진\20170328_114430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28" y="406272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손해사정\리카온손해사정\2017년\3월\난\사진\20170328_114522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2" y="6665953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손해사정\리카온손해사정\2017년\3월\난\20170327_162403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7057" y="1130900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손해사정\리카온손해사정\2017년\3월\난\20170327_155754.jp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3" y="148039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손해사정\리카온손해사정\2017년\3월\난\20170327_160318.jpg"/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4" t="-994" r="26132" b="1"/>
          <a:stretch/>
        </p:blipFill>
        <p:spPr bwMode="auto">
          <a:xfrm>
            <a:off x="648442" y="406272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사용자 지정 1">
      <a:majorFont>
        <a:latin typeface="Franklin Gothic Book"/>
        <a:ea typeface="바탕"/>
        <a:cs typeface=""/>
      </a:majorFont>
      <a:minorFont>
        <a:latin typeface="Perpetua"/>
        <a:ea typeface="바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15239</TotalTime>
  <Words>1339</Words>
  <Application>Microsoft Office PowerPoint</Application>
  <PresentationFormat>사용자 지정</PresentationFormat>
  <Paragraphs>702</Paragraphs>
  <Slides>24</Slides>
  <Notes>11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Fruit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Apple</dc:creator>
  <cp:lastModifiedBy>user</cp:lastModifiedBy>
  <cp:revision>1713</cp:revision>
  <cp:lastPrinted>2017-02-28T07:56:21Z</cp:lastPrinted>
  <dcterms:created xsi:type="dcterms:W3CDTF">2010-06-09T06:31:54Z</dcterms:created>
  <dcterms:modified xsi:type="dcterms:W3CDTF">2017-03-28T07:32:29Z</dcterms:modified>
</cp:coreProperties>
</file>